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50"/>
  </p:notesMasterIdLst>
  <p:sldIdLst>
    <p:sldId id="257" r:id="rId2"/>
    <p:sldId id="270" r:id="rId3"/>
    <p:sldId id="4693" r:id="rId4"/>
    <p:sldId id="272" r:id="rId5"/>
    <p:sldId id="4690" r:id="rId6"/>
    <p:sldId id="4672" r:id="rId7"/>
    <p:sldId id="4674" r:id="rId8"/>
    <p:sldId id="4704" r:id="rId9"/>
    <p:sldId id="4673" r:id="rId10"/>
    <p:sldId id="4681" r:id="rId11"/>
    <p:sldId id="4680" r:id="rId12"/>
    <p:sldId id="4691" r:id="rId13"/>
    <p:sldId id="4602" r:id="rId14"/>
    <p:sldId id="4692" r:id="rId15"/>
    <p:sldId id="4610" r:id="rId16"/>
    <p:sldId id="4624" r:id="rId17"/>
    <p:sldId id="4703" r:id="rId18"/>
    <p:sldId id="4625" r:id="rId19"/>
    <p:sldId id="4623" r:id="rId20"/>
    <p:sldId id="4620" r:id="rId21"/>
    <p:sldId id="4605" r:id="rId22"/>
    <p:sldId id="4606" r:id="rId23"/>
    <p:sldId id="4706" r:id="rId24"/>
    <p:sldId id="4303" r:id="rId25"/>
    <p:sldId id="4417" r:id="rId26"/>
    <p:sldId id="4428" r:id="rId27"/>
    <p:sldId id="271" r:id="rId28"/>
    <p:sldId id="4683" r:id="rId29"/>
    <p:sldId id="4684" r:id="rId30"/>
    <p:sldId id="4685" r:id="rId31"/>
    <p:sldId id="4705" r:id="rId32"/>
    <p:sldId id="4696" r:id="rId33"/>
    <p:sldId id="4687" r:id="rId34"/>
    <p:sldId id="4686" r:id="rId35"/>
    <p:sldId id="4688" r:id="rId36"/>
    <p:sldId id="4694" r:id="rId37"/>
    <p:sldId id="4695" r:id="rId38"/>
    <p:sldId id="4701" r:id="rId39"/>
    <p:sldId id="4702" r:id="rId40"/>
    <p:sldId id="4666" r:id="rId41"/>
    <p:sldId id="4725" r:id="rId42"/>
    <p:sldId id="4416" r:id="rId43"/>
    <p:sldId id="4709" r:id="rId44"/>
    <p:sldId id="4710" r:id="rId45"/>
    <p:sldId id="4712" r:id="rId46"/>
    <p:sldId id="4593" r:id="rId47"/>
    <p:sldId id="4716" r:id="rId48"/>
    <p:sldId id="27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F7F7E-F815-4845-9F25-6AA55375E7F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03204-0D85-4D43-9361-EE939A53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43615e4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2643615e4c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g2643615e4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vi-VN" sz="32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 DỤNG GIẢI TRÌNH TỰ THẾ HỆ MỚI TRONG XÉT NGHIỆM VI SINH VÀ GEN</a:t>
            </a:r>
            <a:endParaRPr lang="vi-V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Nov 9 2024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Luu.p.loi@googlemail.com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98939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/>
              <a:t>Giải</a:t>
            </a:r>
            <a:r>
              <a:rPr lang="en-US" sz="3600" b="1" dirty="0"/>
              <a:t> </a:t>
            </a:r>
            <a:r>
              <a:rPr lang="en-US" sz="3600" b="1" dirty="0" err="1"/>
              <a:t>trình</a:t>
            </a:r>
            <a:r>
              <a:rPr lang="en-US" sz="3600" b="1" dirty="0"/>
              <a:t> </a:t>
            </a:r>
            <a:r>
              <a:rPr lang="en-US" sz="3600" b="1" dirty="0" err="1"/>
              <a:t>tự</a:t>
            </a:r>
            <a:r>
              <a:rPr lang="en-US" sz="3600" b="1" dirty="0"/>
              <a:t> gen </a:t>
            </a:r>
            <a:r>
              <a:rPr lang="en-US" sz="3600" b="1" dirty="0" err="1"/>
              <a:t>thế</a:t>
            </a:r>
            <a:r>
              <a:rPr lang="en-US" sz="3600" b="1" dirty="0"/>
              <a:t> </a:t>
            </a:r>
            <a:r>
              <a:rPr lang="en-US" sz="3600" b="1" dirty="0" err="1"/>
              <a:t>hệ</a:t>
            </a:r>
            <a:r>
              <a:rPr lang="en-US" sz="3600" b="1" dirty="0"/>
              <a:t> </a:t>
            </a:r>
            <a:r>
              <a:rPr lang="en-US" sz="3600" b="1" dirty="0" err="1"/>
              <a:t>mới</a:t>
            </a:r>
            <a:r>
              <a:rPr lang="en-US" sz="3600" b="1" dirty="0"/>
              <a:t> (NGS): </a:t>
            </a:r>
            <a:r>
              <a:rPr lang="en-US" sz="3600" b="1" dirty="0" err="1"/>
              <a:t>Có</a:t>
            </a:r>
            <a:r>
              <a:rPr lang="en-US" sz="3600" b="1" dirty="0"/>
              <a:t> </a:t>
            </a:r>
            <a:r>
              <a:rPr lang="en-US" sz="3600" b="1" dirty="0" err="1"/>
              <a:t>hệ</a:t>
            </a:r>
            <a:r>
              <a:rPr lang="en-US" sz="3600" b="1" dirty="0"/>
              <a:t> gen </a:t>
            </a:r>
            <a:r>
              <a:rPr lang="en-US" sz="3600" b="1" dirty="0" err="1"/>
              <a:t>tham</a:t>
            </a:r>
            <a:r>
              <a:rPr lang="en-US" sz="3600" b="1" dirty="0"/>
              <a:t> </a:t>
            </a:r>
            <a:r>
              <a:rPr lang="en-US" sz="3600" b="1" dirty="0" err="1"/>
              <a:t>chiếu</a:t>
            </a: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effectLst/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58902" y="1790007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164634" y="1122342"/>
            <a:ext cx="0" cy="474142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(NGS):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18249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828800"/>
            <a:ext cx="11103593" cy="336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b="1" dirty="0" err="1">
                <a:latin typeface="Calibri Light" panose="020F0302020204030204" pitchFamily="34" charset="0"/>
              </a:rPr>
              <a:t>Ví</a:t>
            </a:r>
            <a:r>
              <a:rPr lang="en-US" sz="6000" b="1" dirty="0"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latin typeface="Calibri Light" panose="020F0302020204030204" pitchFamily="34" charset="0"/>
              </a:rPr>
              <a:t>dụ</a:t>
            </a:r>
            <a:r>
              <a:rPr lang="en-US" sz="6000" b="1" dirty="0"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latin typeface="Calibri Light" panose="020F0302020204030204" pitchFamily="34" charset="0"/>
              </a:rPr>
              <a:t>mối</a:t>
            </a:r>
            <a:r>
              <a:rPr lang="en-US" sz="6000" b="1" dirty="0"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latin typeface="Calibri Light" panose="020F0302020204030204" pitchFamily="34" charset="0"/>
              </a:rPr>
              <a:t>quan</a:t>
            </a:r>
            <a:r>
              <a:rPr lang="en-US" sz="6000" b="1" dirty="0"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latin typeface="Calibri Light" panose="020F0302020204030204" pitchFamily="34" charset="0"/>
              </a:rPr>
              <a:t>hệ</a:t>
            </a:r>
            <a:endParaRPr lang="en-US" sz="6000" b="1" dirty="0">
              <a:latin typeface="Calibri Light" panose="020F0302020204030204" pitchFamily="34" charset="0"/>
            </a:endParaRPr>
          </a:p>
          <a:p>
            <a:pPr lvl="1"/>
            <a:r>
              <a:rPr lang="en-US" sz="6000" b="1" dirty="0">
                <a:latin typeface="Calibri Light" panose="020F0302020204030204" pitchFamily="34" charset="0"/>
              </a:rPr>
              <a:t>BIẾN THỂ GEN </a:t>
            </a:r>
            <a:r>
              <a:rPr lang="en-US" sz="6000" b="1" dirty="0" err="1">
                <a:latin typeface="Calibri Light" panose="020F0302020204030204" pitchFamily="34" charset="0"/>
              </a:rPr>
              <a:t>và</a:t>
            </a:r>
            <a:r>
              <a:rPr lang="en-US" sz="6000" b="1" dirty="0">
                <a:latin typeface="Calibri Light" panose="020F0302020204030204" pitchFamily="34" charset="0"/>
              </a:rPr>
              <a:t> BỆNH DI TRUYỀN</a:t>
            </a:r>
          </a:p>
        </p:txBody>
      </p:sp>
    </p:spTree>
    <p:extLst>
      <p:ext uri="{BB962C8B-B14F-4D97-AF65-F5344CB8AC3E}">
        <p14:creationId xmlns:p14="http://schemas.microsoft.com/office/powerpoint/2010/main" val="3228699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EE3-601F-DA97-76A9-B075710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684" y="452210"/>
            <a:ext cx="10515600" cy="998726"/>
          </a:xfrm>
        </p:spPr>
        <p:txBody>
          <a:bodyPr>
            <a:normAutofit/>
          </a:bodyPr>
          <a:lstStyle/>
          <a:p>
            <a:pPr algn="ctr"/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8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B09A-867C-141D-CCF2-81F95CB1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8817" y="1654296"/>
            <a:ext cx="3704492" cy="38701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860B8-FA3B-A3A0-A466-55AE617EB56E}"/>
              </a:ext>
            </a:extLst>
          </p:cNvPr>
          <p:cNvSpPr txBox="1"/>
          <p:nvPr/>
        </p:nvSpPr>
        <p:spPr>
          <a:xfrm>
            <a:off x="809172" y="1605291"/>
            <a:ext cx="6738258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Nguyên nhân do thiếu hụt enzyme phenylalanine hydroxylase.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Sự mất enzyme này dẫn đến suy giảm trí tuệ, tổn thương cơ quan, tư thế bất thường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Tần suất xảy ra PKU khác nhau giữa các nhóm dân tộc và các vùng địa lý trên toàn thế giới. Ở Hoa Kỳ, PKU xảy ra ở 1 trong 25.000 trẻ sơ sinh.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Hầu hết các trường hợp PKU được phát hiện ngay sau sinh bằng sàng lọc sơ sinh và điều trị được bắt đầu ngay lập tức. 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9A86F-7B2B-57E5-4808-837DF103EC39}"/>
              </a:ext>
            </a:extLst>
          </p:cNvPr>
          <p:cNvSpPr txBox="1"/>
          <p:nvPr/>
        </p:nvSpPr>
        <p:spPr>
          <a:xfrm>
            <a:off x="1103147" y="5524436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https://www.ncbi.nlm.nih.gov/books/NBK22253/</a:t>
            </a:r>
          </a:p>
        </p:txBody>
      </p:sp>
    </p:spTree>
    <p:extLst>
      <p:ext uri="{BB962C8B-B14F-4D97-AF65-F5344CB8AC3E}">
        <p14:creationId xmlns:p14="http://schemas.microsoft.com/office/powerpoint/2010/main" val="1132739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40C5D-16EC-2274-E463-6E7B302C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87" y="289402"/>
            <a:ext cx="11126736" cy="998726"/>
          </a:xfrm>
        </p:spPr>
        <p:txBody>
          <a:bodyPr>
            <a:normAutofit/>
          </a:bodyPr>
          <a:lstStyle/>
          <a:p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8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8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8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9515-F590-86D4-1D95-7A14B20B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916" y="1248047"/>
            <a:ext cx="5950238" cy="4551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90124-1D1C-A63F-89C7-0539DBEBAA84}"/>
              </a:ext>
            </a:extLst>
          </p:cNvPr>
          <p:cNvSpPr txBox="1"/>
          <p:nvPr/>
        </p:nvSpPr>
        <p:spPr>
          <a:xfrm>
            <a:off x="865263" y="5948432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https://medlineplus.gov/genetics/condition/phenylketonuria/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6576-ACC3-84D6-6786-FCFB024A8ED5}"/>
              </a:ext>
            </a:extLst>
          </p:cNvPr>
          <p:cNvSpPr txBox="1"/>
          <p:nvPr/>
        </p:nvSpPr>
        <p:spPr>
          <a:xfrm>
            <a:off x="7670867" y="2036958"/>
            <a:ext cx="338372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i="0" dirty="0" err="1">
                <a:effectLst/>
                <a:latin typeface="Calibri Light" panose="020F0302020204030204" pitchFamily="34" charset="0"/>
              </a:rPr>
              <a:t>T</a:t>
            </a:r>
            <a:r>
              <a:rPr lang="en-US" b="1" dirty="0" err="1">
                <a:latin typeface="Calibri Light" panose="020F0302020204030204" pitchFamily="34" charset="0"/>
              </a:rPr>
              <a:t>ên</a:t>
            </a:r>
            <a:r>
              <a:rPr lang="en-US" b="1" dirty="0">
                <a:latin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</a:rPr>
              <a:t>khác</a:t>
            </a:r>
            <a:r>
              <a:rPr lang="en-US" b="1" dirty="0">
                <a:latin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</a:rPr>
              <a:t>của</a:t>
            </a:r>
            <a:r>
              <a:rPr lang="en-US" b="1" dirty="0">
                <a:latin typeface="Calibri Light" panose="020F0302020204030204" pitchFamily="34" charset="0"/>
              </a:rPr>
              <a:t> PKU</a:t>
            </a:r>
            <a:endParaRPr lang="en-US" b="1" i="0" dirty="0">
              <a:effectLst/>
              <a:latin typeface="Calibri Light" panose="020F030202020403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 err="1">
                <a:effectLst/>
                <a:latin typeface="Calibri Light" panose="020F0302020204030204" pitchFamily="34" charset="0"/>
              </a:rPr>
              <a:t>Folling</a:t>
            </a:r>
            <a:r>
              <a:rPr lang="en-US" b="1" i="0" dirty="0"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 err="1">
                <a:effectLst/>
                <a:latin typeface="Calibri Light" panose="020F0302020204030204" pitchFamily="34" charset="0"/>
              </a:rPr>
              <a:t>Folling's</a:t>
            </a:r>
            <a:r>
              <a:rPr lang="en-US" b="1" i="0" dirty="0"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Calibri Light" panose="020F0302020204030204" pitchFamily="34" charset="0"/>
              </a:rPr>
              <a:t>PAH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Calibri Light" panose="020F0302020204030204" pitchFamily="34" charset="0"/>
              </a:rPr>
              <a:t>Phenylalanine hydroxylase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1" i="0" dirty="0">
                <a:effectLst/>
                <a:latin typeface="Calibri Light" panose="020F0302020204030204" pitchFamily="34" charset="0"/>
              </a:rPr>
              <a:t>Phenylalanine hydroxylase deficiency disease</a:t>
            </a:r>
          </a:p>
        </p:txBody>
      </p:sp>
    </p:spTree>
    <p:extLst>
      <p:ext uri="{BB962C8B-B14F-4D97-AF65-F5344CB8AC3E}">
        <p14:creationId xmlns:p14="http://schemas.microsoft.com/office/powerpoint/2010/main" val="4025158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919-59E7-E937-2DA2-3E1AA4A5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979" y="4129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i="0" dirty="0" err="1">
                <a:solidFill>
                  <a:schemeClr val="tx1"/>
                </a:solidFill>
                <a:effectLst/>
              </a:rPr>
              <a:t>Trình</a:t>
            </a:r>
            <a:r>
              <a:rPr lang="en-US" sz="3200" b="1" i="0" dirty="0">
                <a:solidFill>
                  <a:schemeClr val="tx1"/>
                </a:solidFill>
                <a:effectLst/>
              </a:rPr>
              <a:t> </a:t>
            </a:r>
            <a:r>
              <a:rPr lang="en-US" sz="3200" b="1" i="0" dirty="0" err="1">
                <a:solidFill>
                  <a:schemeClr val="tx1"/>
                </a:solidFill>
                <a:effectLst/>
              </a:rPr>
              <a:t>tự</a:t>
            </a:r>
            <a:r>
              <a:rPr lang="en-US" sz="3200" b="1" i="0" dirty="0">
                <a:solidFill>
                  <a:schemeClr val="tx1"/>
                </a:solidFill>
                <a:effectLst/>
              </a:rPr>
              <a:t> gen PAH ở </a:t>
            </a:r>
            <a:r>
              <a:rPr lang="en-US" sz="3200" b="1" i="0" dirty="0" err="1">
                <a:solidFill>
                  <a:schemeClr val="tx1"/>
                </a:solidFill>
                <a:effectLst/>
              </a:rPr>
              <a:t>người</a:t>
            </a:r>
            <a:r>
              <a:rPr lang="en-US" sz="3200" b="1" i="0" dirty="0">
                <a:solidFill>
                  <a:schemeClr val="tx1"/>
                </a:solidFill>
                <a:effectLst/>
              </a:rPr>
              <a:t> - Homo sapiens (5053)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A186C-F44F-64A9-B620-F613890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86"/>
          <a:stretch/>
        </p:blipFill>
        <p:spPr>
          <a:xfrm>
            <a:off x="1084943" y="2362689"/>
            <a:ext cx="4542173" cy="3328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0D25F-DD05-9B22-0DC5-9467C26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" r="13880" b="3548"/>
          <a:stretch/>
        </p:blipFill>
        <p:spPr>
          <a:xfrm>
            <a:off x="5997670" y="3134513"/>
            <a:ext cx="6003416" cy="16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E350-3F7B-3371-1CC3-22D07A48D89A}"/>
              </a:ext>
            </a:extLst>
          </p:cNvPr>
          <p:cNvSpPr txBox="1"/>
          <p:nvPr/>
        </p:nvSpPr>
        <p:spPr>
          <a:xfrm>
            <a:off x="1013586" y="1829264"/>
            <a:ext cx="468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Gene (Nucleotide)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50837-ED93-9AD3-5633-5D9D523DF12C}"/>
              </a:ext>
            </a:extLst>
          </p:cNvPr>
          <p:cNvSpPr txBox="1"/>
          <p:nvPr/>
        </p:nvSpPr>
        <p:spPr>
          <a:xfrm>
            <a:off x="6506096" y="5141001"/>
            <a:ext cx="50241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https://www.genome.jp/entry/T01001:5053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0259-7701-87CA-C84D-E869F8042099}"/>
              </a:ext>
            </a:extLst>
          </p:cNvPr>
          <p:cNvSpPr txBox="1"/>
          <p:nvPr/>
        </p:nvSpPr>
        <p:spPr>
          <a:xfrm>
            <a:off x="5997670" y="2496558"/>
            <a:ext cx="46848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dirty="0"/>
              <a:t>Protein (Amino Acid)</a:t>
            </a:r>
          </a:p>
        </p:txBody>
      </p:sp>
    </p:spTree>
    <p:extLst>
      <p:ext uri="{BB962C8B-B14F-4D97-AF65-F5344CB8AC3E}">
        <p14:creationId xmlns:p14="http://schemas.microsoft.com/office/powerpoint/2010/main" val="2604024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710" y="223479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2397584" y="5656830"/>
            <a:ext cx="40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https://www.ncbi.nlm.nih.gov/gene/5053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4FE8-22EA-7A49-9016-B232A754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015" y="1159408"/>
            <a:ext cx="9271656" cy="44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9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Variants in PAH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72121" y="1232545"/>
            <a:ext cx="9446428" cy="46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4A6F-E89C-D354-0666-897408203455}"/>
              </a:ext>
            </a:extLst>
          </p:cNvPr>
          <p:cNvSpPr/>
          <p:nvPr/>
        </p:nvSpPr>
        <p:spPr>
          <a:xfrm>
            <a:off x="6593305" y="1232545"/>
            <a:ext cx="256674" cy="439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81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69" y="458114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Cơ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sở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dữ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liệu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ClinVar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cho</a:t>
            </a:r>
            <a:r>
              <a:rPr lang="en-US" sz="4800" b="1" dirty="0">
                <a:solidFill>
                  <a:schemeClr val="tx1"/>
                </a:solidFill>
              </a:rPr>
              <a:t> 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4221833" y="6153119"/>
            <a:ext cx="697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https://www.ncbi.nlm.nih.gov/clinvar?LinkName=gene_clinvar&amp;from_uid=5053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9F21A-306B-E47C-5729-9ED7C9A59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710" y="1517016"/>
            <a:ext cx="10515600" cy="453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9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59" y="496987"/>
            <a:ext cx="11247042" cy="868458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err="1">
                <a:solidFill>
                  <a:schemeClr val="tx1"/>
                </a:solidFill>
              </a:rPr>
              <a:t>Biến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thể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gây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bệnh</a:t>
            </a:r>
            <a:r>
              <a:rPr lang="en-US" sz="3600" b="1" dirty="0">
                <a:solidFill>
                  <a:schemeClr val="tx1"/>
                </a:solidFill>
              </a:rPr>
              <a:t> - Pathogenic variant in PAH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b="1" i="0" dirty="0">
                <a:solidFill>
                  <a:schemeClr val="tx1"/>
                </a:solidFill>
                <a:effectLst/>
              </a:rPr>
              <a:t>NM_000277.3(PAH):c.971T&gt;A (p.Ile324Asn)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4728536" y="6114355"/>
            <a:ext cx="683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https://www.ncbi.nlm.nih.gov/clinvar/variation/2682170/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92986-9E0E-08E6-AAC2-1C0E291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5" y="1594736"/>
            <a:ext cx="10892870" cy="43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7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/>
              <a:t>Nội</a:t>
            </a:r>
            <a:r>
              <a:rPr lang="en-US" sz="4400" b="1" dirty="0"/>
              <a:t> Dung </a:t>
            </a:r>
            <a:r>
              <a:rPr lang="en-US" sz="4400" b="1" dirty="0" err="1"/>
              <a:t>Bài</a:t>
            </a:r>
            <a:r>
              <a:rPr lang="en-US" sz="4400" b="1" dirty="0"/>
              <a:t> </a:t>
            </a:r>
            <a:r>
              <a:rPr lang="en-US" sz="4400" b="1" dirty="0" err="1"/>
              <a:t>Báo</a:t>
            </a:r>
            <a:r>
              <a:rPr lang="en-US" sz="4400" b="1" dirty="0"/>
              <a:t> </a:t>
            </a:r>
            <a:r>
              <a:rPr lang="en-US" sz="4400" b="1" dirty="0" err="1"/>
              <a:t>Cáo</a:t>
            </a:r>
            <a:endParaRPr lang="en-US" sz="44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467524"/>
            <a:ext cx="10762426" cy="457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effectLst/>
                <a:latin typeface="Calibri Light" panose="020F0302020204030204" pitchFamily="34" charset="0"/>
              </a:rPr>
              <a:t>Giới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thiệu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về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3200" b="1" i="0" dirty="0"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latin typeface="Calibri Light" panose="020F0302020204030204" pitchFamily="34" charset="0"/>
              </a:rPr>
              <a:t>Ví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dụ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mối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quan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hệ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của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b="1" dirty="0">
                <a:latin typeface="Calibri Light" panose="020F0302020204030204" pitchFamily="34" charset="0"/>
              </a:rPr>
              <a:t>BIẾN THỂ GEN </a:t>
            </a:r>
            <a:r>
              <a:rPr lang="en-US" sz="3200" dirty="0" err="1">
                <a:latin typeface="Calibri Light" panose="020F0302020204030204" pitchFamily="34" charset="0"/>
              </a:rPr>
              <a:t>và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b="1" dirty="0">
                <a:latin typeface="Calibri Light" panose="020F0302020204030204" pitchFamily="34" charset="0"/>
              </a:rPr>
              <a:t>BỆNH DI TRUYỀN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>
                <a:latin typeface="Calibri Light" panose="020F0302020204030204" pitchFamily="34" charset="0"/>
              </a:rPr>
              <a:t>Quy </a:t>
            </a:r>
            <a:r>
              <a:rPr lang="en-US" sz="3200" dirty="0" err="1">
                <a:latin typeface="Calibri Light" panose="020F0302020204030204" pitchFamily="34" charset="0"/>
              </a:rPr>
              <a:t>trình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latin typeface="Calibri Light" panose="020F0302020204030204" pitchFamily="34" charset="0"/>
              </a:rPr>
              <a:t>bằng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phương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pháp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giải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trình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tự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thế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hệ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mới</a:t>
            </a:r>
            <a:endParaRPr lang="en-US" sz="3200" dirty="0"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latin typeface="Calibri Light" panose="020F0302020204030204" pitchFamily="34" charset="0"/>
              </a:rPr>
              <a:t>Năm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ví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dụ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latin typeface="Calibri Light" panose="020F0302020204030204" pitchFamily="34" charset="0"/>
              </a:rPr>
              <a:t>về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latin typeface="Calibri Light" panose="020F0302020204030204" pitchFamily="34" charset="0"/>
              </a:rPr>
              <a:t>cho</a:t>
            </a:r>
            <a:r>
              <a:rPr lang="en-US" sz="3200" dirty="0"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effectLst/>
                <a:latin typeface="Calibri Light" panose="020F0302020204030204" pitchFamily="34" charset="0"/>
              </a:rPr>
              <a:t>BỆNH 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effectLst/>
                <a:latin typeface="Calibri Light" panose="020F0302020204030204" pitchFamily="34" charset="0"/>
              </a:rPr>
              <a:t>UNG 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THƯ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effectLst/>
                <a:latin typeface="Calibri Light" panose="020F0302020204030204" pitchFamily="34" charset="0"/>
              </a:rPr>
              <a:t>Giải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trình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tự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gen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thế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hệ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mới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trong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i="0" dirty="0">
                <a:effectLst/>
                <a:latin typeface="Calibri Light" panose="020F0302020204030204" pitchFamily="34" charset="0"/>
              </a:rPr>
              <a:t> vi </a:t>
            </a:r>
            <a:r>
              <a:rPr lang="en-US" sz="3200" i="0" dirty="0" err="1">
                <a:effectLst/>
                <a:latin typeface="Calibri Light" panose="020F0302020204030204" pitchFamily="34" charset="0"/>
              </a:rPr>
              <a:t>sinh</a:t>
            </a:r>
            <a:endParaRPr lang="en-US" sz="320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28" y="365126"/>
            <a:ext cx="10515600" cy="75782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 err="1">
                <a:solidFill>
                  <a:schemeClr val="tx1"/>
                </a:solidFill>
              </a:rPr>
              <a:t>Các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biến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thể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gây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bệnh</a:t>
            </a:r>
            <a:r>
              <a:rPr lang="en-US" sz="4800" b="1" dirty="0">
                <a:solidFill>
                  <a:schemeClr val="tx1"/>
                </a:solidFill>
              </a:rPr>
              <a:t> </a:t>
            </a:r>
            <a:r>
              <a:rPr lang="en-US" sz="4800" b="1" dirty="0" err="1">
                <a:solidFill>
                  <a:schemeClr val="tx1"/>
                </a:solidFill>
              </a:rPr>
              <a:t>trên</a:t>
            </a:r>
            <a:r>
              <a:rPr lang="en-US" sz="4800" b="1" dirty="0">
                <a:solidFill>
                  <a:schemeClr val="tx1"/>
                </a:solidFill>
              </a:rPr>
              <a:t> gen PAH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1D1C-E142-14CA-AD16-29483E77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2" t="2782" r="1452"/>
          <a:stretch/>
        </p:blipFill>
        <p:spPr>
          <a:xfrm>
            <a:off x="932839" y="1426758"/>
            <a:ext cx="10315053" cy="471144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4457509" y="6138202"/>
            <a:ext cx="683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1"/>
                </a:solidFill>
              </a:rPr>
              <a:t>https://varsome.com/variant/hg38/chr12%3A102844430%3AA%3AT?</a:t>
            </a:r>
          </a:p>
        </p:txBody>
      </p:sp>
    </p:spTree>
    <p:extLst>
      <p:ext uri="{BB962C8B-B14F-4D97-AF65-F5344CB8AC3E}">
        <p14:creationId xmlns:p14="http://schemas.microsoft.com/office/powerpoint/2010/main" val="78840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054A-028A-04FA-3BB1-A870619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871" y="213620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PAH: </a:t>
            </a:r>
            <a:r>
              <a:rPr lang="en-US" sz="3600" b="1" dirty="0" err="1">
                <a:solidFill>
                  <a:schemeClr val="tx1"/>
                </a:solidFill>
              </a:rPr>
              <a:t>chuyển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hóa</a:t>
            </a:r>
            <a:r>
              <a:rPr lang="en-US" sz="3600" b="1" dirty="0">
                <a:solidFill>
                  <a:schemeClr val="tx1"/>
                </a:solidFill>
              </a:rPr>
              <a:t> Phenylalanine </a:t>
            </a:r>
            <a:r>
              <a:rPr lang="en-US" sz="3600" b="1" dirty="0" err="1">
                <a:solidFill>
                  <a:schemeClr val="tx1"/>
                </a:solidFill>
              </a:rPr>
              <a:t>thành</a:t>
            </a:r>
            <a:r>
              <a:rPr lang="en-US" sz="3600" b="1" dirty="0">
                <a:solidFill>
                  <a:schemeClr val="tx1"/>
                </a:solidFill>
              </a:rPr>
              <a:t> Tyrosine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4A0D1-183D-DCDE-992D-D5EF5028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85" y="1044433"/>
            <a:ext cx="6803755" cy="52637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ADA65-5B45-E495-7B44-59217D13D877}"/>
              </a:ext>
            </a:extLst>
          </p:cNvPr>
          <p:cNvSpPr txBox="1"/>
          <p:nvPr/>
        </p:nvSpPr>
        <p:spPr>
          <a:xfrm>
            <a:off x="5671210" y="636124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</a:rPr>
              <a:t>https://www.genome.jp/pathway/hsa00360+5053</a:t>
            </a:r>
          </a:p>
        </p:txBody>
      </p:sp>
    </p:spTree>
    <p:extLst>
      <p:ext uri="{BB962C8B-B14F-4D97-AF65-F5344CB8AC3E}">
        <p14:creationId xmlns:p14="http://schemas.microsoft.com/office/powerpoint/2010/main" val="1988879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945" y="372127"/>
            <a:ext cx="10515600" cy="1095602"/>
          </a:xfrm>
        </p:spPr>
        <p:txBody>
          <a:bodyPr/>
          <a:lstStyle/>
          <a:p>
            <a:r>
              <a:rPr lang="en-US" sz="3600" b="1" dirty="0">
                <a:solidFill>
                  <a:schemeClr val="tx1"/>
                </a:solidFill>
              </a:rPr>
              <a:t>PAH: </a:t>
            </a:r>
            <a:r>
              <a:rPr lang="en-US" sz="3600" b="1" dirty="0" err="1">
                <a:solidFill>
                  <a:schemeClr val="tx1"/>
                </a:solidFill>
              </a:rPr>
              <a:t>chuyển</a:t>
            </a:r>
            <a:r>
              <a:rPr lang="en-US" sz="3600" b="1" dirty="0">
                <a:solidFill>
                  <a:schemeClr val="tx1"/>
                </a:solidFill>
              </a:rPr>
              <a:t> </a:t>
            </a:r>
            <a:r>
              <a:rPr lang="en-US" sz="3600" b="1" dirty="0" err="1">
                <a:solidFill>
                  <a:schemeClr val="tx1"/>
                </a:solidFill>
              </a:rPr>
              <a:t>hóa</a:t>
            </a:r>
            <a:r>
              <a:rPr lang="en-US" sz="3600" b="1" dirty="0">
                <a:solidFill>
                  <a:schemeClr val="tx1"/>
                </a:solidFill>
              </a:rPr>
              <a:t> Phenylalanine </a:t>
            </a:r>
            <a:r>
              <a:rPr lang="en-US" sz="3600" b="1" dirty="0" err="1">
                <a:solidFill>
                  <a:schemeClr val="tx1"/>
                </a:solidFill>
              </a:rPr>
              <a:t>thành</a:t>
            </a:r>
            <a:r>
              <a:rPr lang="en-US" sz="3600" b="1" dirty="0">
                <a:solidFill>
                  <a:schemeClr val="tx1"/>
                </a:solidFill>
              </a:rPr>
              <a:t> Tyrosine</a:t>
            </a: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2FDCD-6765-35D8-B1AB-6406D777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38" y="1780723"/>
            <a:ext cx="11362124" cy="404664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2560737" y="5920609"/>
            <a:ext cx="92163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https://reactome.org/PathwayBrowser/#/R-HSA-8963691&amp;SEL=R-HSA-71118&amp;PATH=R-HSA-1430728,R-HSA-71291&amp;FLG=UniProt:P00439</a:t>
            </a:r>
          </a:p>
        </p:txBody>
      </p:sp>
    </p:spTree>
    <p:extLst>
      <p:ext uri="{BB962C8B-B14F-4D97-AF65-F5344CB8AC3E}">
        <p14:creationId xmlns:p14="http://schemas.microsoft.com/office/powerpoint/2010/main" val="75813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845" y="238841"/>
            <a:ext cx="10680801" cy="841729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nhân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và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bệnh</a:t>
            </a:r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 </a:t>
            </a:r>
            <a:r>
              <a:rPr lang="en-US" sz="4000" b="1" i="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truyền</a:t>
            </a: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148579"/>
            <a:ext cx="11133537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5440717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i="0" dirty="0"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solidFill>
            <a:schemeClr val="tx1"/>
          </a:solidFill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gene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CGAT…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mRNA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CGAU…</a:t>
            </a:r>
          </a:p>
          <a:p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NM_000277.3(PAH):c.971T&gt;A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PAH protein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Ile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Asn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-Asp…</a:t>
            </a:r>
          </a:p>
          <a:p>
            <a:pPr algn="just"/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fr-FR" sz="11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NM_000277.3(PAH):p.Ile324Asn</a:t>
            </a:r>
            <a:endParaRPr lang="en-US" sz="11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solidFill>
            <a:schemeClr val="tx1"/>
          </a:solidFill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PAH</a:t>
            </a:r>
            <a:endParaRPr lang="en-US" sz="20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P1   </a:t>
            </a:r>
            <a:r>
              <a:rPr lang="en-US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Phe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Wingdings" panose="05000000000000000000" pitchFamily="2" charset="2"/>
              </a:rPr>
              <a:t> Tyr</a:t>
            </a:r>
            <a:endParaRPr lang="en-US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550897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220" y="5384381"/>
            <a:ext cx="1984767" cy="1385495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336530" y="5353385"/>
            <a:ext cx="1943037" cy="1435440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56D794C-27C6-E21A-BC5C-64488AC36135}"/>
              </a:ext>
            </a:extLst>
          </p:cNvPr>
          <p:cNvSpPr/>
          <p:nvPr/>
        </p:nvSpPr>
        <p:spPr>
          <a:xfrm>
            <a:off x="3023532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9CAF0CF-B21D-FE74-42C0-F18075882DAF}"/>
              </a:ext>
            </a:extLst>
          </p:cNvPr>
          <p:cNvSpPr/>
          <p:nvPr/>
        </p:nvSpPr>
        <p:spPr>
          <a:xfrm>
            <a:off x="5905677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2BB60C8-2234-C06D-3F24-37F796F6AF9E}"/>
              </a:ext>
            </a:extLst>
          </p:cNvPr>
          <p:cNvSpPr/>
          <p:nvPr/>
        </p:nvSpPr>
        <p:spPr>
          <a:xfrm>
            <a:off x="8790394" y="4169044"/>
            <a:ext cx="296303" cy="548101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672" y="597981"/>
            <a:ext cx="10264151" cy="54719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428" y="211403"/>
            <a:ext cx="10515600" cy="663574"/>
          </a:xfrm>
        </p:spPr>
        <p:txBody>
          <a:bodyPr>
            <a:noAutofit/>
          </a:bodyPr>
          <a:lstStyle/>
          <a:p>
            <a:pPr algn="ctr"/>
            <a:r>
              <a:rPr lang="vi-VN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Variation: 1000 Genomes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1943" y="5957209"/>
            <a:ext cx="76070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number of variant sites per genome</a:t>
            </a:r>
            <a:r>
              <a:rPr lang="vi-VN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1K human genomes project (2015)</a:t>
            </a:r>
            <a:br>
              <a:rPr lang="vi-VN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Kinh in Ho Chi Minh City,</a:t>
            </a:r>
            <a:r>
              <a:rPr lang="vi-VN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Vietnam (KHV)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202071" y="946271"/>
            <a:ext cx="11878858" cy="5006855"/>
            <a:chOff x="202071" y="946271"/>
            <a:chExt cx="11878858" cy="5006855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2071" y="946271"/>
              <a:ext cx="11878858" cy="50068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65915" y="4049476"/>
              <a:ext cx="465364" cy="1657350"/>
            </a:xfrm>
            <a:prstGeom prst="rect">
              <a:avLst/>
            </a:prstGeom>
            <a:solidFill>
              <a:srgbClr val="D92FCD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a typeface="Abyssinica SIL" panose="02000000000000000000" charset="0"/>
                <a:cs typeface="Abyssinica SIL" panose="02000000000000000000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6106" y="6537147"/>
            <a:ext cx="4045819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+mj-lt"/>
                <a:ea typeface="Abyssinica SIL" panose="02000000000000000000" charset="0"/>
                <a:cs typeface="Abyssinica SIL" panose="02000000000000000000" charset="0"/>
              </a:rPr>
              <a:t>https://bwlewis.github.io/1000_genomes_examples/PCA_overview.html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28" y="6472916"/>
            <a:ext cx="6094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doi:10.1038/nature15393</a:t>
            </a:r>
            <a:endParaRPr lang="en-US" sz="2800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54657" y="970844"/>
            <a:ext cx="3967675" cy="2406774"/>
            <a:chOff x="2354657" y="970844"/>
            <a:chExt cx="3967675" cy="24067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9522" y="970844"/>
              <a:ext cx="3035456" cy="240677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60988" y="2599353"/>
              <a:ext cx="961344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African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64934" y="1297404"/>
              <a:ext cx="2202316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Admixed American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54657" y="2802136"/>
              <a:ext cx="1336901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East Asian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83266" y="1728536"/>
              <a:ext cx="1336901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European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2778" y="2977352"/>
              <a:ext cx="1549173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Abyssinica SIL" panose="02000000000000000000" charset="0"/>
                  <a:cs typeface="Abyssinica SIL" panose="02000000000000000000" charset="0"/>
                </a:rPr>
                <a:t>South Asian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58568" y="970844"/>
            <a:ext cx="4206240" cy="250128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7" y="397886"/>
            <a:ext cx="10515600" cy="663574"/>
          </a:xfrm>
        </p:spPr>
        <p:txBody>
          <a:bodyPr>
            <a:noAutofit/>
          </a:bodyPr>
          <a:lstStyle/>
          <a:p>
            <a:pPr algn="ctr"/>
            <a:r>
              <a:rPr lang="vi-VN" sz="48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Cancer Genome Somatic Variation</a:t>
            </a:r>
            <a:endParaRPr lang="en-US" sz="48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53727" y="5626736"/>
            <a:ext cx="1098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Mutation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burden in 20 tumor types and relative contribution of different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mutational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processes. </a:t>
            </a:r>
            <a:endParaRPr lang="vi-VN" sz="1800" b="1" i="0" u="none" strike="noStrike" baseline="0" dirty="0"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</a:endParaRPr>
          </a:p>
          <a:p>
            <a:pPr algn="ctr"/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For each tumor type, samples were divided into deciles on the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en-US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basis of their mutation 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burden</a:t>
            </a:r>
            <a:r>
              <a:rPr lang="en-GB" b="1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 </a:t>
            </a:r>
            <a:r>
              <a:rPr lang="vi-VN" sz="1800" b="1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(2015)</a:t>
            </a:r>
            <a:endParaRPr lang="en-US" b="1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2456" y="6368114"/>
            <a:ext cx="231972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DOI: 10.1126/science.aab4082</a:t>
            </a:r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76" y="1440770"/>
            <a:ext cx="11638495" cy="414112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26276" y="1654040"/>
            <a:ext cx="587829" cy="7266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230064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4800" b="1" dirty="0">
                <a:latin typeface="Calibri Light" panose="020F0302020204030204" pitchFamily="34" charset="0"/>
              </a:rPr>
              <a:t>Quy </a:t>
            </a:r>
            <a:r>
              <a:rPr lang="en-US" sz="4800" b="1" dirty="0" err="1">
                <a:latin typeface="Calibri Light" panose="020F0302020204030204" pitchFamily="34" charset="0"/>
              </a:rPr>
              <a:t>trình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vi-VN" sz="48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800" b="1" dirty="0">
                <a:latin typeface="Calibri Light" panose="020F0302020204030204" pitchFamily="34" charset="0"/>
              </a:rPr>
              <a:t>gen </a:t>
            </a:r>
            <a:r>
              <a:rPr lang="en-US" sz="4800" b="1" dirty="0" err="1">
                <a:latin typeface="Calibri Light" panose="020F0302020204030204" pitchFamily="34" charset="0"/>
              </a:rPr>
              <a:t>bằng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phương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pháp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giải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trình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tự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thế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hệ</a:t>
            </a:r>
            <a:r>
              <a:rPr lang="en-US" sz="4800" b="1" dirty="0">
                <a:latin typeface="Calibri Light" panose="020F0302020204030204" pitchFamily="34" charset="0"/>
              </a:rPr>
              <a:t> </a:t>
            </a:r>
            <a:r>
              <a:rPr lang="en-US" sz="4800" b="1" dirty="0" err="1">
                <a:latin typeface="Calibri Light" panose="020F0302020204030204" pitchFamily="34" charset="0"/>
              </a:rPr>
              <a:t>mới</a:t>
            </a:r>
            <a:r>
              <a:rPr lang="en-US" sz="4800" b="1" dirty="0">
                <a:latin typeface="Calibri Light" panose="020F0302020204030204" pitchFamily="34" charset="0"/>
              </a:rPr>
              <a:t> (NGS)</a:t>
            </a:r>
          </a:p>
        </p:txBody>
      </p:sp>
    </p:spTree>
    <p:extLst>
      <p:ext uri="{BB962C8B-B14F-4D97-AF65-F5344CB8AC3E}">
        <p14:creationId xmlns:p14="http://schemas.microsoft.com/office/powerpoint/2010/main" val="312947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EE46-C52B-68BF-3391-A9EA2D4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854"/>
          <a:stretch/>
        </p:blipFill>
        <p:spPr>
          <a:xfrm>
            <a:off x="693339" y="1503334"/>
            <a:ext cx="10805322" cy="469952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29870" y="105967"/>
            <a:ext cx="10805322" cy="125333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i="0" dirty="0" err="1">
                <a:effectLst/>
                <a:latin typeface="Calibri Light" panose="020F0302020204030204" pitchFamily="34" charset="0"/>
              </a:rPr>
              <a:t>Các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effectLst/>
                <a:latin typeface="Calibri Light" panose="020F0302020204030204" pitchFamily="34" charset="0"/>
              </a:rPr>
              <a:t>bước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effectLst/>
                <a:latin typeface="Calibri Light" panose="020F0302020204030204" pitchFamily="34" charset="0"/>
              </a:rPr>
              <a:t>trong</a:t>
            </a:r>
            <a:r>
              <a:rPr lang="en-US" sz="4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40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000" b="1" dirty="0">
                <a:latin typeface="Calibri Light" panose="020F0302020204030204" pitchFamily="34" charset="0"/>
              </a:rPr>
              <a:t>gen </a:t>
            </a:r>
            <a:r>
              <a:rPr lang="en-US" sz="4000" b="1" dirty="0" err="1">
                <a:latin typeface="Calibri Light" panose="020F0302020204030204" pitchFamily="34" charset="0"/>
              </a:rPr>
              <a:t>bằng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</a:p>
          <a:p>
            <a:r>
              <a:rPr lang="en-US" sz="4000" b="1" dirty="0" err="1">
                <a:latin typeface="Calibri Light" panose="020F0302020204030204" pitchFamily="34" charset="0"/>
              </a:rPr>
              <a:t>phương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pháp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giải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trình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tự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thế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hệ</a:t>
            </a:r>
            <a:r>
              <a:rPr lang="en-US" sz="4000" b="1" dirty="0"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</a:rPr>
              <a:t>mới</a:t>
            </a:r>
            <a:r>
              <a:rPr lang="en-US" sz="4000" b="1" dirty="0">
                <a:latin typeface="Calibri Light" panose="020F0302020204030204" pitchFamily="34" charset="0"/>
              </a:rPr>
              <a:t> (1)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953201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C2E5A-CE1C-96D8-7F37-D197931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71388"/>
            <a:ext cx="11957221" cy="6522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11200" y="71388"/>
            <a:ext cx="10682513" cy="62908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(2)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59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i="0" dirty="0" err="1">
                <a:effectLst/>
                <a:latin typeface="Calibri Light" panose="020F0302020204030204" pitchFamily="34" charset="0"/>
              </a:rPr>
              <a:t>Giới</a:t>
            </a:r>
            <a:r>
              <a:rPr lang="en-US" sz="6000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effectLst/>
                <a:latin typeface="Calibri Light" panose="020F0302020204030204" pitchFamily="34" charset="0"/>
              </a:rPr>
              <a:t>thiệu</a:t>
            </a:r>
            <a:endParaRPr lang="en-US" sz="6000" i="0" dirty="0">
              <a:effectLst/>
              <a:latin typeface="Calibri Light" panose="020F0302020204030204" pitchFamily="34" charset="0"/>
            </a:endParaRPr>
          </a:p>
          <a:p>
            <a:pPr lvl="1"/>
            <a:r>
              <a:rPr lang="vi-VN" sz="6000" b="1" i="0" dirty="0"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6000" b="1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88953" y="226934"/>
            <a:ext cx="10726057" cy="131860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0" dirty="0" err="1">
                <a:effectLst/>
                <a:latin typeface="Calibri Light" panose="020F0302020204030204" pitchFamily="34" charset="0"/>
              </a:rPr>
              <a:t>Hội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đồng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Hệ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Gen: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phiên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giải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và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hội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chẩn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những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biến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thể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trong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báo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cáo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kết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quả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NGS </a:t>
            </a:r>
            <a:endParaRPr lang="en-US" sz="4400" b="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A010FA-897E-14B5-7F31-7C6E1EAB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44" y="1892877"/>
            <a:ext cx="8863257" cy="403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ECB76-6FF6-2241-5357-587B1F2C95E4}"/>
              </a:ext>
            </a:extLst>
          </p:cNvPr>
          <p:cNvSpPr txBox="1"/>
          <p:nvPr/>
        </p:nvSpPr>
        <p:spPr>
          <a:xfrm>
            <a:off x="1490444" y="6043594"/>
            <a:ext cx="81898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https://ggba.swiss/en/the-first-medical-genomics-center-opens-in-geneva/</a:t>
            </a:r>
          </a:p>
        </p:txBody>
      </p:sp>
    </p:spTree>
    <p:extLst>
      <p:ext uri="{BB962C8B-B14F-4D97-AF65-F5344CB8AC3E}">
        <p14:creationId xmlns:p14="http://schemas.microsoft.com/office/powerpoint/2010/main" val="1769922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9CF3-2092-D51C-E33E-6AB341DCF761}"/>
              </a:ext>
            </a:extLst>
          </p:cNvPr>
          <p:cNvSpPr txBox="1">
            <a:spLocks/>
          </p:cNvSpPr>
          <p:nvPr/>
        </p:nvSpPr>
        <p:spPr>
          <a:xfrm>
            <a:off x="526475" y="278222"/>
            <a:ext cx="11059332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 err="1"/>
              <a:t>Ứng</a:t>
            </a:r>
            <a:r>
              <a:rPr lang="en-US" sz="3200" b="1" dirty="0"/>
              <a:t> </a:t>
            </a:r>
            <a:r>
              <a:rPr lang="en-US" sz="3200" b="1" dirty="0" err="1"/>
              <a:t>dụng</a:t>
            </a:r>
            <a:r>
              <a:rPr lang="en-US" sz="3200" b="1" dirty="0"/>
              <a:t> </a:t>
            </a:r>
            <a:r>
              <a:rPr lang="en-US" sz="3200" b="1" dirty="0" err="1"/>
              <a:t>giải</a:t>
            </a:r>
            <a:r>
              <a:rPr lang="en-US" sz="3200" b="1" dirty="0"/>
              <a:t> </a:t>
            </a:r>
            <a:r>
              <a:rPr lang="en-US" sz="3200" b="1" dirty="0" err="1"/>
              <a:t>trình</a:t>
            </a:r>
            <a:r>
              <a:rPr lang="en-US" sz="3200" b="1" dirty="0"/>
              <a:t> </a:t>
            </a:r>
            <a:r>
              <a:rPr lang="en-US" sz="3200" b="1" dirty="0" err="1"/>
              <a:t>tự</a:t>
            </a:r>
            <a:r>
              <a:rPr lang="en-US" sz="3200" b="1" dirty="0"/>
              <a:t> gen </a:t>
            </a:r>
            <a:r>
              <a:rPr lang="en-US" sz="3200" b="1" dirty="0" err="1"/>
              <a:t>thế</a:t>
            </a:r>
            <a:r>
              <a:rPr lang="en-US" sz="3200" b="1" dirty="0"/>
              <a:t> </a:t>
            </a:r>
            <a:r>
              <a:rPr lang="en-US" sz="3200" b="1" dirty="0" err="1"/>
              <a:t>hệ</a:t>
            </a:r>
            <a:r>
              <a:rPr lang="en-US" sz="3200" b="1" dirty="0"/>
              <a:t> </a:t>
            </a:r>
            <a:r>
              <a:rPr lang="en-US" sz="3200" b="1" dirty="0" err="1"/>
              <a:t>mới</a:t>
            </a:r>
            <a:r>
              <a:rPr lang="en-US" sz="3200" b="1" dirty="0"/>
              <a:t> </a:t>
            </a:r>
            <a:r>
              <a:rPr lang="en-US" sz="3200" b="1" dirty="0" err="1"/>
              <a:t>trong</a:t>
            </a:r>
            <a:r>
              <a:rPr lang="en-US" sz="3200" b="1" dirty="0"/>
              <a:t> </a:t>
            </a:r>
            <a:r>
              <a:rPr lang="en-US" sz="3200" b="1" dirty="0" err="1"/>
              <a:t>lâm</a:t>
            </a:r>
            <a:r>
              <a:rPr lang="en-US" sz="3200" b="1" dirty="0"/>
              <a:t> </a:t>
            </a:r>
            <a:r>
              <a:rPr lang="en-US" sz="3200" b="1" dirty="0" err="1"/>
              <a:t>sàng</a:t>
            </a:r>
            <a:endParaRPr lang="en-US" sz="32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AE357-12DA-A36F-04BF-FFFBCCF7F426}"/>
              </a:ext>
            </a:extLst>
          </p:cNvPr>
          <p:cNvSpPr txBox="1"/>
          <p:nvPr/>
        </p:nvSpPr>
        <p:spPr>
          <a:xfrm>
            <a:off x="993258" y="5551623"/>
            <a:ext cx="4215630" cy="27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https://microbenotes.com/next-generation-sequencing-ngs/</a:t>
            </a:r>
            <a:endParaRPr lang="en-US" sz="1100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C4264-19FC-D4D6-57BA-B1EA3617BA32}"/>
              </a:ext>
            </a:extLst>
          </p:cNvPr>
          <p:cNvGrpSpPr/>
          <p:nvPr/>
        </p:nvGrpSpPr>
        <p:grpSpPr>
          <a:xfrm>
            <a:off x="435601" y="1158362"/>
            <a:ext cx="5973730" cy="4292470"/>
            <a:chOff x="1322712" y="1158362"/>
            <a:chExt cx="5973730" cy="4292470"/>
          </a:xfrm>
        </p:grpSpPr>
        <p:pic>
          <p:nvPicPr>
            <p:cNvPr id="6146" name="Picture 2" descr="Next Generation Sequencing (NGS) Techniques">
              <a:extLst>
                <a:ext uri="{FF2B5EF4-FFF2-40B4-BE49-F238E27FC236}">
                  <a16:creationId xmlns:a16="http://schemas.microsoft.com/office/drawing/2014/main" id="{3627F3F2-33D3-004D-6544-3F17CD221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1925" r="2781" b="11345"/>
            <a:stretch/>
          </p:blipFill>
          <p:spPr bwMode="auto">
            <a:xfrm>
              <a:off x="1322712" y="1158362"/>
              <a:ext cx="5973730" cy="429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6FAC9-9438-B8E0-0411-B78713BB7B21}"/>
                </a:ext>
              </a:extLst>
            </p:cNvPr>
            <p:cNvSpPr txBox="1"/>
            <p:nvPr/>
          </p:nvSpPr>
          <p:spPr>
            <a:xfrm>
              <a:off x="2593074" y="1247994"/>
              <a:ext cx="3502925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Single Nucleotide Variant (SNV)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E65219-E802-050E-10DB-D666572A0FEF}"/>
              </a:ext>
            </a:extLst>
          </p:cNvPr>
          <p:cNvSpPr txBox="1"/>
          <p:nvPr/>
        </p:nvSpPr>
        <p:spPr>
          <a:xfrm>
            <a:off x="7636625" y="5460823"/>
            <a:ext cx="44778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/>
              <a:t>https://wellcomecollection.org/search/images?query=eaahzt2u#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2B5DD85-650C-A07C-86D8-72257D02AE7F}"/>
              </a:ext>
            </a:extLst>
          </p:cNvPr>
          <p:cNvGrpSpPr/>
          <p:nvPr/>
        </p:nvGrpSpPr>
        <p:grpSpPr>
          <a:xfrm>
            <a:off x="6658113" y="1593458"/>
            <a:ext cx="2665548" cy="3432669"/>
            <a:chOff x="8833979" y="1391989"/>
            <a:chExt cx="2665548" cy="343266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9CD2D97-E493-7036-BEF0-6C6281547EEF}"/>
                </a:ext>
              </a:extLst>
            </p:cNvPr>
            <p:cNvGrpSpPr/>
            <p:nvPr/>
          </p:nvGrpSpPr>
          <p:grpSpPr>
            <a:xfrm>
              <a:off x="8867274" y="2194879"/>
              <a:ext cx="2594811" cy="2629779"/>
              <a:chOff x="8794192" y="1773778"/>
              <a:chExt cx="2259001" cy="2179475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56A3B89E-03B5-4C55-750E-4749D1415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48979"/>
              <a:stretch/>
            </p:blipFill>
            <p:spPr>
              <a:xfrm>
                <a:off x="8810192" y="1773778"/>
                <a:ext cx="2198467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8FB5BEFE-89F9-F95A-54A0-4D9F39B6C0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51091"/>
              <a:stretch/>
            </p:blipFill>
            <p:spPr>
              <a:xfrm>
                <a:off x="8945718" y="2904747"/>
                <a:ext cx="2107475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4023A040-F523-7E9C-659D-0F63B9A87B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r="96484"/>
              <a:stretch/>
            </p:blipFill>
            <p:spPr>
              <a:xfrm>
                <a:off x="8794192" y="2904747"/>
                <a:ext cx="151526" cy="104850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070832-DDB9-7377-4C58-204258429AF0}"/>
                </a:ext>
              </a:extLst>
            </p:cNvPr>
            <p:cNvSpPr txBox="1"/>
            <p:nvPr/>
          </p:nvSpPr>
          <p:spPr>
            <a:xfrm>
              <a:off x="8833979" y="1391989"/>
              <a:ext cx="26655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Copy Number Variation (CNV)</a:t>
              </a:r>
              <a:br>
                <a:rPr lang="en-US" sz="1200" b="1" dirty="0"/>
              </a:br>
              <a:r>
                <a:rPr lang="en-US" sz="1200" b="1" dirty="0"/>
                <a:t>Low-Pass Genome Sequencing</a:t>
              </a:r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CC9969-9147-D7AD-5DBF-D2F0B7E23E21}"/>
              </a:ext>
            </a:extLst>
          </p:cNvPr>
          <p:cNvSpPr/>
          <p:nvPr/>
        </p:nvSpPr>
        <p:spPr>
          <a:xfrm>
            <a:off x="6658114" y="1323978"/>
            <a:ext cx="2676232" cy="3862570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43AA00-0F43-EB59-998A-6B82F126C2A4}"/>
              </a:ext>
            </a:extLst>
          </p:cNvPr>
          <p:cNvSpPr/>
          <p:nvPr/>
        </p:nvSpPr>
        <p:spPr>
          <a:xfrm>
            <a:off x="6865459" y="1593458"/>
            <a:ext cx="2289755" cy="642469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A62C2B43-D5C9-A4AB-CD31-8C0958F8120C}"/>
              </a:ext>
            </a:extLst>
          </p:cNvPr>
          <p:cNvSpPr/>
          <p:nvPr/>
        </p:nvSpPr>
        <p:spPr>
          <a:xfrm rot="2536163">
            <a:off x="8561540" y="3709720"/>
            <a:ext cx="300251" cy="39578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7F6720-3846-2D46-4CFB-CA8174E6EF51}"/>
              </a:ext>
            </a:extLst>
          </p:cNvPr>
          <p:cNvCxnSpPr>
            <a:cxnSpLocks/>
          </p:cNvCxnSpPr>
          <p:nvPr/>
        </p:nvCxnSpPr>
        <p:spPr>
          <a:xfrm>
            <a:off x="6658113" y="2235927"/>
            <a:ext cx="2684942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6AD25C9-82B7-966C-5C7D-B02A8D6617D7}"/>
              </a:ext>
            </a:extLst>
          </p:cNvPr>
          <p:cNvSpPr/>
          <p:nvPr/>
        </p:nvSpPr>
        <p:spPr>
          <a:xfrm>
            <a:off x="9614527" y="1753162"/>
            <a:ext cx="2342338" cy="564224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Karyotype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BB4C7A-6785-3346-E42B-608DCF65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527" y="2236674"/>
            <a:ext cx="2355114" cy="232135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A0C78A3B-5EF3-C567-92BC-70A6DA5F8BEE}"/>
              </a:ext>
            </a:extLst>
          </p:cNvPr>
          <p:cNvSpPr/>
          <p:nvPr/>
        </p:nvSpPr>
        <p:spPr>
          <a:xfrm rot="19967583">
            <a:off x="11809309" y="3941057"/>
            <a:ext cx="82942" cy="206734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53C6C4B-EC84-FC6B-D3B0-43D4AD60D3EE}"/>
              </a:ext>
            </a:extLst>
          </p:cNvPr>
          <p:cNvCxnSpPr>
            <a:cxnSpLocks/>
          </p:cNvCxnSpPr>
          <p:nvPr/>
        </p:nvCxnSpPr>
        <p:spPr>
          <a:xfrm flipV="1">
            <a:off x="9591838" y="2236674"/>
            <a:ext cx="2377803" cy="11625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461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402333" y="18868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 err="1">
                <a:latin typeface="Calibri Light" panose="020F0302020204030204" pitchFamily="34" charset="0"/>
              </a:rPr>
              <a:t>Năm</a:t>
            </a:r>
            <a:r>
              <a:rPr lang="en-US" sz="5400" b="1" dirty="0"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latin typeface="Calibri Light" panose="020F0302020204030204" pitchFamily="34" charset="0"/>
              </a:rPr>
              <a:t>ví</a:t>
            </a:r>
            <a:r>
              <a:rPr lang="en-US" sz="5400" b="1" dirty="0"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latin typeface="Calibri Light" panose="020F0302020204030204" pitchFamily="34" charset="0"/>
              </a:rPr>
              <a:t>dụ</a:t>
            </a:r>
            <a:r>
              <a:rPr lang="en-US" sz="5400" b="1" dirty="0"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latin typeface="Calibri Light" panose="020F0302020204030204" pitchFamily="34" charset="0"/>
              </a:rPr>
              <a:t>về</a:t>
            </a:r>
            <a:r>
              <a:rPr lang="en-US" sz="5400" b="1" dirty="0"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latin typeface="Calibri Light" panose="020F0302020204030204" pitchFamily="34" charset="0"/>
              </a:rPr>
              <a:t>cho</a:t>
            </a:r>
            <a:r>
              <a:rPr lang="en-US" sz="5400" b="1" dirty="0"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effectLst/>
                <a:latin typeface="Calibri Light" panose="020F0302020204030204" pitchFamily="34" charset="0"/>
              </a:rPr>
              <a:t>BỆNH </a:t>
            </a:r>
            <a:r>
              <a:rPr lang="en-US" sz="5400" b="1" i="0" dirty="0"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5400" b="1" i="0" dirty="0" err="1">
                <a:effectLst/>
                <a:latin typeface="Calibri Light" panose="020F0302020204030204" pitchFamily="34" charset="0"/>
              </a:rPr>
              <a:t>và</a:t>
            </a:r>
            <a:r>
              <a:rPr lang="en-US" sz="5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effectLst/>
                <a:latin typeface="Calibri Light" panose="020F0302020204030204" pitchFamily="34" charset="0"/>
              </a:rPr>
              <a:t>UNG </a:t>
            </a:r>
            <a:r>
              <a:rPr lang="en-US" sz="5400" b="1" i="0" dirty="0">
                <a:effectLst/>
                <a:latin typeface="Calibri Light" panose="020F0302020204030204" pitchFamily="34" charset="0"/>
              </a:rPr>
              <a:t>THƯ</a:t>
            </a:r>
          </a:p>
        </p:txBody>
      </p:sp>
    </p:spTree>
    <p:extLst>
      <p:ext uri="{BB962C8B-B14F-4D97-AF65-F5344CB8AC3E}">
        <p14:creationId xmlns:p14="http://schemas.microsoft.com/office/powerpoint/2010/main" val="3128223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85721" y="299200"/>
            <a:ext cx="10841893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gen </a:t>
            </a:r>
            <a:r>
              <a:rPr lang="en-US" sz="3200" b="1" dirty="0">
                <a:latin typeface="Calibri Light" panose="020F0302020204030204" pitchFamily="34" charset="0"/>
              </a:rPr>
              <a:t>Whole Exome Sequencing – WES 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(1)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6274566" y="6137237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3F486-80B4-9D55-D3AC-FE5E8AC2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8"/>
          <a:stretch/>
        </p:blipFill>
        <p:spPr>
          <a:xfrm>
            <a:off x="1838017" y="1407707"/>
            <a:ext cx="8604999" cy="4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61275" y="366150"/>
            <a:ext cx="10157116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effectLst/>
                <a:latin typeface="Calibri Light" panose="020F0302020204030204" pitchFamily="34" charset="0"/>
              </a:rPr>
              <a:t> gen </a:t>
            </a:r>
            <a:r>
              <a:rPr lang="en-US" sz="3200" b="1" dirty="0">
                <a:latin typeface="Calibri Light" panose="020F0302020204030204" pitchFamily="34" charset="0"/>
              </a:rPr>
              <a:t>Whole Exome Sequencing – WES (2)</a:t>
            </a:r>
            <a:endParaRPr lang="en-US" sz="32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351406-E9AD-A389-5678-CA85D31B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1840577"/>
            <a:ext cx="5982335" cy="33388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374346F-7CAE-E7A0-BCBB-D85B961313FC}"/>
              </a:ext>
            </a:extLst>
          </p:cNvPr>
          <p:cNvSpPr/>
          <p:nvPr/>
        </p:nvSpPr>
        <p:spPr>
          <a:xfrm>
            <a:off x="191770" y="2633692"/>
            <a:ext cx="6080760" cy="1259840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2C98F-7AA1-21E4-FF29-D321592E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1924588"/>
            <a:ext cx="5654675" cy="322135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7884D387-9A58-2BF2-C9EB-00343149B42E}"/>
              </a:ext>
            </a:extLst>
          </p:cNvPr>
          <p:cNvSpPr/>
          <p:nvPr/>
        </p:nvSpPr>
        <p:spPr>
          <a:xfrm>
            <a:off x="6445250" y="4183573"/>
            <a:ext cx="5507990" cy="673735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sp>
        <p:nvSpPr>
          <p:cNvPr id="14" name="Right Arrow 17">
            <a:extLst>
              <a:ext uri="{FF2B5EF4-FFF2-40B4-BE49-F238E27FC236}">
                <a16:creationId xmlns:a16="http://schemas.microsoft.com/office/drawing/2014/main" id="{2DC2F95C-E0CF-CD36-6885-6326A5B5FB34}"/>
              </a:ext>
            </a:extLst>
          </p:cNvPr>
          <p:cNvSpPr/>
          <p:nvPr/>
        </p:nvSpPr>
        <p:spPr>
          <a:xfrm>
            <a:off x="490220" y="3617942"/>
            <a:ext cx="618744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349E5-4B5E-3886-FC61-B523F2B765C5}"/>
              </a:ext>
            </a:extLst>
          </p:cNvPr>
          <p:cNvSpPr txBox="1"/>
          <p:nvPr/>
        </p:nvSpPr>
        <p:spPr>
          <a:xfrm>
            <a:off x="4685884" y="5283116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6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621745" y="362749"/>
            <a:ext cx="9975376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2</a:t>
            </a:r>
            <a:r>
              <a:rPr lang="en-US" sz="3600" b="1" dirty="0">
                <a:latin typeface="Calibri Light" panose="020F0302020204030204" pitchFamily="34" charset="0"/>
              </a:rPr>
              <a:t>: </a:t>
            </a:r>
            <a:r>
              <a:rPr lang="en-US" sz="3600" b="1" dirty="0" err="1">
                <a:latin typeface="Calibri Light" panose="020F0302020204030204" pitchFamily="34" charset="0"/>
              </a:rPr>
              <a:t>S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àng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lọc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bệnh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ung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thư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bằng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gen</a:t>
            </a:r>
          </a:p>
          <a:p>
            <a:pPr>
              <a:lnSpc>
                <a:spcPct val="100000"/>
              </a:lnSpc>
            </a:pPr>
            <a:r>
              <a:rPr lang="en-US" sz="3600" b="1" dirty="0">
                <a:latin typeface="Calibri Light" panose="020F0302020204030204" pitchFamily="34" charset="0"/>
              </a:rPr>
              <a:t>Gene Panel – 53 genes </a:t>
            </a:r>
            <a:r>
              <a:rPr lang="en-US" sz="3600" b="1" dirty="0" err="1">
                <a:latin typeface="Calibri Light" panose="020F0302020204030204" pitchFamily="34" charset="0"/>
              </a:rPr>
              <a:t>của</a:t>
            </a:r>
            <a:r>
              <a:rPr lang="en-US" sz="3600" b="1" dirty="0">
                <a:latin typeface="Calibri Light" panose="020F0302020204030204" pitchFamily="34" charset="0"/>
              </a:rPr>
              <a:t> MGI</a:t>
            </a:r>
            <a:endParaRPr 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8695909" y="5797406"/>
            <a:ext cx="306153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6" name="Google Shape;148;p11">
            <a:extLst>
              <a:ext uri="{FF2B5EF4-FFF2-40B4-BE49-F238E27FC236}">
                <a16:creationId xmlns:a16="http://schemas.microsoft.com/office/drawing/2014/main" id="{1E14C66F-4D5B-A864-6A02-F3DA0FB0EFD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1824970"/>
            <a:ext cx="10058400" cy="35991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p11">
            <a:extLst>
              <a:ext uri="{FF2B5EF4-FFF2-40B4-BE49-F238E27FC236}">
                <a16:creationId xmlns:a16="http://schemas.microsoft.com/office/drawing/2014/main" id="{B956D641-EFA8-0B25-626E-40262E19B2EC}"/>
              </a:ext>
            </a:extLst>
          </p:cNvPr>
          <p:cNvSpPr/>
          <p:nvPr/>
        </p:nvSpPr>
        <p:spPr>
          <a:xfrm>
            <a:off x="9423400" y="1721929"/>
            <a:ext cx="1606550" cy="3807041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yssinica SIL" panose="02000000000000000000" charset="0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  <a:sym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90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870401" y="325980"/>
            <a:ext cx="9738679" cy="10260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3</a:t>
            </a:r>
            <a:r>
              <a:rPr lang="en-US" sz="3600" b="1" dirty="0">
                <a:latin typeface="Calibri Light" panose="020F0302020204030204" pitchFamily="34" charset="0"/>
              </a:rPr>
              <a:t>: </a:t>
            </a:r>
            <a:r>
              <a:rPr lang="en-US" sz="3600" b="1" dirty="0" err="1">
                <a:latin typeface="Calibri Light" panose="020F0302020204030204" pitchFamily="34" charset="0"/>
              </a:rPr>
              <a:t>Hỗ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trợ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điều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trị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bệnh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ung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thư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vú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bằng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gen Gen</a:t>
            </a:r>
            <a:r>
              <a:rPr lang="en-US" sz="3600" b="1" dirty="0">
                <a:latin typeface="Calibri Light" panose="020F0302020204030204" pitchFamily="34" charset="0"/>
              </a:rPr>
              <a:t>e Panel 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BRCA1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và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BRCA2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9775F-DA22-B658-8595-793A5CEB6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8974" r="6349" b="26954"/>
          <a:stretch/>
        </p:blipFill>
        <p:spPr>
          <a:xfrm>
            <a:off x="5268686" y="1621907"/>
            <a:ext cx="5910725" cy="4617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5273899" y="1621907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E5472-4D7B-853E-E6D4-591F554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93" t="14823" r="17493" b="11122"/>
          <a:stretch>
            <a:fillRect/>
          </a:stretch>
        </p:blipFill>
        <p:spPr>
          <a:xfrm>
            <a:off x="1012589" y="3288000"/>
            <a:ext cx="3889394" cy="29514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6B8D6-671E-BEF1-BECD-89F65C1BF6B7}"/>
              </a:ext>
            </a:extLst>
          </p:cNvPr>
          <p:cNvSpPr txBox="1"/>
          <p:nvPr/>
        </p:nvSpPr>
        <p:spPr>
          <a:xfrm>
            <a:off x="888782" y="1518231"/>
            <a:ext cx="4013201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Olaparib</a:t>
            </a:r>
            <a:r>
              <a:rPr lang="en-US" sz="20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(AstraZeneca)</a:t>
            </a:r>
            <a:r>
              <a:rPr lang="vi-VN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là một loại thuốc dùng để duy trì điều trị ung thư vú, buồng trứng, tuyến tiền liệt và tuyến tụy giai đoạn tiến triển có đột biến BRCA ở người lớn.</a:t>
            </a:r>
            <a:endParaRPr lang="en-US" sz="2000" b="1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3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49415" y="292419"/>
            <a:ext cx="9975376" cy="5241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4</a:t>
            </a:r>
            <a:r>
              <a:rPr lang="en-US" sz="3600" b="1" dirty="0">
                <a:latin typeface="Calibri Light" panose="020F0302020204030204" pitchFamily="34" charset="0"/>
              </a:rPr>
              <a:t>: </a:t>
            </a:r>
            <a:r>
              <a:rPr lang="en-US" sz="3600" b="1" dirty="0" err="1">
                <a:latin typeface="Calibri Light" panose="020F0302020204030204" pitchFamily="34" charset="0"/>
              </a:rPr>
              <a:t>Sàng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lọc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phôi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trong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hỗ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trợ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sinh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sản</a:t>
            </a:r>
            <a:r>
              <a:rPr lang="en-US" sz="3600" b="1" dirty="0">
                <a:latin typeface="Calibri Light" panose="020F0302020204030204" pitchFamily="34" charset="0"/>
              </a:rPr>
              <a:t> IVF</a:t>
            </a:r>
          </a:p>
        </p:txBody>
      </p:sp>
      <p:pic>
        <p:nvPicPr>
          <p:cNvPr id="2050" name="Picture 2" descr="Figure 5. Embgenix plot showing result for genomic DNA sample containing trisomy of Chr18.">
            <a:extLst>
              <a:ext uri="{FF2B5EF4-FFF2-40B4-BE49-F238E27FC236}">
                <a16:creationId xmlns:a16="http://schemas.microsoft.com/office/drawing/2014/main" id="{CC902FC1-7FED-2825-9AB4-28167CF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962" y="3645972"/>
            <a:ext cx="9562244" cy="232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A5B57-6EA8-BBD1-6EDF-9A6065F5A0DD}"/>
              </a:ext>
            </a:extLst>
          </p:cNvPr>
          <p:cNvSpPr txBox="1"/>
          <p:nvPr/>
        </p:nvSpPr>
        <p:spPr>
          <a:xfrm>
            <a:off x="1596325" y="5997128"/>
            <a:ext cx="8973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Mẫu</a:t>
            </a:r>
            <a:r>
              <a:rPr lang="en-US" sz="2400" dirty="0"/>
              <a:t> </a:t>
            </a:r>
            <a:r>
              <a:rPr lang="en-US" sz="2400" dirty="0" err="1"/>
              <a:t>phôi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3 </a:t>
            </a:r>
            <a:r>
              <a:rPr lang="en-US" sz="2400" dirty="0" err="1"/>
              <a:t>nhiễm</a:t>
            </a:r>
            <a:r>
              <a:rPr lang="en-US" sz="2400" dirty="0"/>
              <a:t> </a:t>
            </a:r>
            <a:r>
              <a:rPr lang="en-US" sz="2400" dirty="0" err="1"/>
              <a:t>sắc</a:t>
            </a:r>
            <a:r>
              <a:rPr lang="en-US" sz="2400" dirty="0"/>
              <a:t> </a:t>
            </a:r>
            <a:r>
              <a:rPr lang="en-US" sz="2400" dirty="0" err="1"/>
              <a:t>thể</a:t>
            </a:r>
            <a:r>
              <a:rPr lang="en-US" sz="2400" dirty="0"/>
              <a:t> 18 (trisomy) </a:t>
            </a:r>
            <a:r>
              <a:rPr lang="en-US" sz="2400" dirty="0" err="1"/>
              <a:t>trong</a:t>
            </a:r>
            <a:r>
              <a:rPr lang="en-US" sz="2400" dirty="0"/>
              <a:t> DNA </a:t>
            </a:r>
            <a:r>
              <a:rPr lang="en-US" sz="2400" dirty="0" err="1"/>
              <a:t>hệ</a:t>
            </a:r>
            <a:r>
              <a:rPr lang="en-US" sz="2400" dirty="0"/>
              <a:t> gen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7FC0-14BE-2263-F147-16A1E49077AF}"/>
              </a:ext>
            </a:extLst>
          </p:cNvPr>
          <p:cNvSpPr txBox="1"/>
          <p:nvPr/>
        </p:nvSpPr>
        <p:spPr>
          <a:xfrm>
            <a:off x="4422371" y="6565581"/>
            <a:ext cx="770881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https://www.takarabio.com/learning-centers/next-generation-sequencing/technical-notes/reproductive-health-technologies/embgenix-pgt-a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0017-9C09-6F4A-6F45-84421AD9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"/>
          <a:stretch/>
        </p:blipFill>
        <p:spPr>
          <a:xfrm>
            <a:off x="4101270" y="890058"/>
            <a:ext cx="4826442" cy="266993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12F6A7-2A9C-A5C9-AAB2-C29A470F1791}"/>
              </a:ext>
            </a:extLst>
          </p:cNvPr>
          <p:cNvSpPr txBox="1"/>
          <p:nvPr/>
        </p:nvSpPr>
        <p:spPr>
          <a:xfrm>
            <a:off x="103302" y="1654625"/>
            <a:ext cx="401346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000" b="1" i="0" dirty="0" err="1">
                <a:effectLst/>
                <a:latin typeface="Calibri Light" panose="020F0302020204030204" pitchFamily="34" charset="0"/>
              </a:rPr>
              <a:t>Xét</a:t>
            </a:r>
            <a:r>
              <a:rPr lang="en-US" sz="3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000" b="1" i="0" dirty="0" err="1">
                <a:effectLst/>
                <a:latin typeface="Calibri Light" panose="020F0302020204030204" pitchFamily="34" charset="0"/>
              </a:rPr>
              <a:t>nghiệm</a:t>
            </a:r>
            <a:r>
              <a:rPr lang="en-US" sz="3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000" b="1" i="0" dirty="0" err="1">
                <a:effectLst/>
                <a:latin typeface="Calibri Light" panose="020F0302020204030204" pitchFamily="34" charset="0"/>
              </a:rPr>
              <a:t>tiền</a:t>
            </a:r>
            <a:r>
              <a:rPr lang="en-US" sz="3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000" b="1" i="0" dirty="0" err="1">
                <a:effectLst/>
                <a:latin typeface="Calibri Light" panose="020F0302020204030204" pitchFamily="34" charset="0"/>
              </a:rPr>
              <a:t>làm</a:t>
            </a:r>
            <a:r>
              <a:rPr lang="en-US" sz="30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000" b="1" i="0" dirty="0" err="1">
                <a:effectLst/>
                <a:latin typeface="Calibri Light" panose="020F0302020204030204" pitchFamily="34" charset="0"/>
              </a:rPr>
              <a:t>tổ</a:t>
            </a:r>
            <a:r>
              <a:rPr lang="en-US" sz="3000" b="1" i="0" dirty="0">
                <a:effectLst/>
                <a:latin typeface="Calibri Light" panose="020F0302020204030204" pitchFamily="34" charset="0"/>
              </a:rPr>
              <a:t> PGT-A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A778C-F5F8-1A65-6393-F4D62267CD54}"/>
              </a:ext>
            </a:extLst>
          </p:cNvPr>
          <p:cNvSpPr txBox="1"/>
          <p:nvPr/>
        </p:nvSpPr>
        <p:spPr>
          <a:xfrm>
            <a:off x="9035513" y="3267761"/>
            <a:ext cx="2295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10.3390/genes14112095</a:t>
            </a:r>
          </a:p>
        </p:txBody>
      </p:sp>
    </p:spTree>
    <p:extLst>
      <p:ext uri="{BB962C8B-B14F-4D97-AF65-F5344CB8AC3E}">
        <p14:creationId xmlns:p14="http://schemas.microsoft.com/office/powerpoint/2010/main" val="1649986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679637" y="475207"/>
            <a:ext cx="10687654" cy="9356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b="1" i="0" dirty="0" err="1">
                <a:effectLst/>
                <a:latin typeface="Calibri Light" panose="020F0302020204030204" pitchFamily="34" charset="0"/>
              </a:rPr>
              <a:t>Ví</a:t>
            </a:r>
            <a:r>
              <a:rPr lang="en-US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b="1" i="0" dirty="0" err="1">
                <a:effectLst/>
                <a:latin typeface="Calibri Light" panose="020F0302020204030204" pitchFamily="34" charset="0"/>
              </a:rPr>
              <a:t>dụ</a:t>
            </a:r>
            <a:r>
              <a:rPr lang="en-US" b="1" i="0" dirty="0">
                <a:effectLst/>
                <a:latin typeface="Calibri Light" panose="020F0302020204030204" pitchFamily="34" charset="0"/>
              </a:rPr>
              <a:t> 5</a:t>
            </a:r>
            <a:r>
              <a:rPr lang="en-US" b="1" dirty="0">
                <a:latin typeface="Calibri Light" panose="020F0302020204030204" pitchFamily="34" charset="0"/>
              </a:rPr>
              <a:t>: </a:t>
            </a:r>
            <a:r>
              <a:rPr lang="en-US" b="1" dirty="0" err="1">
                <a:latin typeface="Calibri Light" panose="020F0302020204030204" pitchFamily="34" charset="0"/>
              </a:rPr>
              <a:t>Sàng</a:t>
            </a:r>
            <a:r>
              <a:rPr lang="en-US" b="1" dirty="0">
                <a:latin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</a:rPr>
              <a:t>lọc</a:t>
            </a:r>
            <a:r>
              <a:rPr lang="en-US" b="1" dirty="0">
                <a:latin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</a:rPr>
              <a:t>trước</a:t>
            </a:r>
            <a:r>
              <a:rPr lang="en-US" b="1" dirty="0">
                <a:latin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</a:rPr>
              <a:t>sinh</a:t>
            </a:r>
            <a:endParaRPr lang="en-US" b="1" i="0" dirty="0"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5896495" y="5958609"/>
            <a:ext cx="58567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https://www.advancedwomensimaging.com.au/nipt/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87DEC-2646-9FE0-F67F-323D4BBE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" y="1810898"/>
            <a:ext cx="11157185" cy="3639160"/>
          </a:xfrm>
          <a:prstGeom prst="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989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833976" y="99837"/>
            <a:ext cx="9975376" cy="10260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NIPT: </a:t>
            </a:r>
            <a:r>
              <a:rPr lang="en-US" sz="3600" b="1" i="0" dirty="0" err="1">
                <a:effectLst/>
                <a:latin typeface="Calibri Light" panose="020F0302020204030204" pitchFamily="34" charset="0"/>
              </a:rPr>
              <a:t>Bất</a:t>
            </a:r>
            <a:r>
              <a:rPr lang="en-US" sz="36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thường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nhiễm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sắc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thể</a:t>
            </a:r>
            <a:r>
              <a:rPr lang="en-US" sz="3600" b="1" dirty="0">
                <a:latin typeface="Calibri Light" panose="020F0302020204030204" pitchFamily="34" charset="0"/>
              </a:rPr>
              <a:t> 21 ở </a:t>
            </a:r>
            <a:r>
              <a:rPr lang="en-US" sz="3600" b="1" dirty="0" err="1">
                <a:latin typeface="Calibri Light" panose="020F0302020204030204" pitchFamily="34" charset="0"/>
              </a:rPr>
              <a:t>thai</a:t>
            </a:r>
            <a:r>
              <a:rPr lang="en-US" sz="3600" b="1" dirty="0"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latin typeface="Calibri Light" panose="020F0302020204030204" pitchFamily="34" charset="0"/>
              </a:rPr>
              <a:t>nhi</a:t>
            </a:r>
            <a:endParaRPr lang="en-US" sz="3600" b="1" i="0" dirty="0"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6582422" y="6215513"/>
            <a:ext cx="5297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10.7717/peerj.14400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A6E9EA7-DE7E-74EA-1B78-782B5F3351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56"/>
          <a:stretch/>
        </p:blipFill>
        <p:spPr bwMode="auto">
          <a:xfrm>
            <a:off x="1122426" y="1440299"/>
            <a:ext cx="8456366" cy="4684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24F5397-E892-0F21-0D7B-EC5799957D85}"/>
              </a:ext>
            </a:extLst>
          </p:cNvPr>
          <p:cNvSpPr/>
          <p:nvPr/>
        </p:nvSpPr>
        <p:spPr>
          <a:xfrm>
            <a:off x="1209410" y="1502291"/>
            <a:ext cx="802105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60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8548DB-326A-0C54-7E34-DAA694BD60A2}"/>
              </a:ext>
            </a:extLst>
          </p:cNvPr>
          <p:cNvSpPr txBox="1">
            <a:spLocks/>
          </p:cNvSpPr>
          <p:nvPr/>
        </p:nvSpPr>
        <p:spPr>
          <a:xfrm>
            <a:off x="553327" y="365125"/>
            <a:ext cx="10515600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Dự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án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HGP</a:t>
            </a:r>
            <a:r>
              <a:rPr lang="vi-VN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Oct 1990 </a:t>
            </a:r>
            <a:r>
              <a:rPr lang="vi-VN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April 2003</a:t>
            </a:r>
            <a:r>
              <a:rPr lang="vi-VN" sz="4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21BCE4-61DE-81E0-F8D9-64402D52099B}"/>
              </a:ext>
            </a:extLst>
          </p:cNvPr>
          <p:cNvSpPr txBox="1">
            <a:spLocks/>
          </p:cNvSpPr>
          <p:nvPr/>
        </p:nvSpPr>
        <p:spPr>
          <a:xfrm>
            <a:off x="674424" y="188762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cs typeface="Calibri Light" panose="020F0302020204030204" pitchFamily="34" charset="0"/>
              </a:rPr>
              <a:t>Năm 2003, </a:t>
            </a:r>
            <a:r>
              <a:rPr lang="en-US" sz="2000" b="1" dirty="0">
                <a:cs typeface="Calibri Light" panose="020F0302020204030204" pitchFamily="34" charset="0"/>
              </a:rPr>
              <a:t>d</a:t>
            </a:r>
            <a:r>
              <a:rPr lang="vi-VN" sz="2000" b="1" dirty="0">
                <a:cs typeface="Calibri Light" panose="020F0302020204030204" pitchFamily="34" charset="0"/>
              </a:rPr>
              <a:t>ự án </a:t>
            </a:r>
            <a:r>
              <a:rPr lang="en-US" sz="2000" b="1" dirty="0" err="1">
                <a:cs typeface="Calibri Light" panose="020F0302020204030204" pitchFamily="34" charset="0"/>
              </a:rPr>
              <a:t>hệ</a:t>
            </a:r>
            <a:r>
              <a:rPr lang="en-US" sz="2000" b="1" dirty="0">
                <a:cs typeface="Calibri Light" panose="020F0302020204030204" pitchFamily="34" charset="0"/>
              </a:rPr>
              <a:t> g</a:t>
            </a:r>
            <a:r>
              <a:rPr lang="vi-VN" sz="2000" b="1" dirty="0">
                <a:cs typeface="Calibri Light" panose="020F0302020204030204" pitchFamily="34" charset="0"/>
              </a:rPr>
              <a:t>en người </a:t>
            </a:r>
            <a:r>
              <a:rPr lang="en-US" sz="2000" b="1" dirty="0">
                <a:cs typeface="Calibri Light" panose="020F0302020204030204" pitchFamily="34" charset="0"/>
              </a:rPr>
              <a:t>HGP </a:t>
            </a:r>
            <a:r>
              <a:rPr lang="vi-VN" sz="2000" b="1" dirty="0">
                <a:cs typeface="Calibri Light" panose="020F0302020204030204" pitchFamily="34" charset="0"/>
              </a:rPr>
              <a:t>đã tạo ra một chuỗi </a:t>
            </a:r>
            <a:r>
              <a:rPr lang="en-US" sz="2000" b="1" dirty="0" err="1">
                <a:cs typeface="Calibri Light" panose="020F0302020204030204" pitchFamily="34" charset="0"/>
              </a:rPr>
              <a:t>trình</a:t>
            </a:r>
            <a:r>
              <a:rPr lang="en-US" sz="2000" b="1" dirty="0"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cs typeface="Calibri Light" panose="020F0302020204030204" pitchFamily="34" charset="0"/>
              </a:rPr>
              <a:t>tự</a:t>
            </a:r>
            <a:r>
              <a:rPr lang="en-US" sz="2000" b="1" dirty="0"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cs typeface="Calibri Light" panose="020F0302020204030204" pitchFamily="34" charset="0"/>
              </a:rPr>
              <a:t>gần</a:t>
            </a:r>
            <a:r>
              <a:rPr lang="en-US" sz="2000" b="1" dirty="0">
                <a:cs typeface="Calibri Light" panose="020F0302020204030204" pitchFamily="34" charset="0"/>
              </a:rPr>
              <a:t> 3 </a:t>
            </a:r>
            <a:r>
              <a:rPr lang="en-US" sz="2000" b="1" dirty="0" err="1">
                <a:cs typeface="Calibri Light" panose="020F0302020204030204" pitchFamily="34" charset="0"/>
              </a:rPr>
              <a:t>tỉ</a:t>
            </a:r>
            <a:r>
              <a:rPr lang="en-US" sz="2000" b="1" dirty="0">
                <a:cs typeface="Calibri Light" panose="020F0302020204030204" pitchFamily="34" charset="0"/>
              </a:rPr>
              <a:t> nucleotide </a:t>
            </a:r>
            <a:r>
              <a:rPr lang="vi-VN" sz="2000" b="1" dirty="0">
                <a:cs typeface="Calibri Light" panose="020F0302020204030204" pitchFamily="34" charset="0"/>
              </a:rPr>
              <a:t>chiếm hơn 90% bộ gen người.</a:t>
            </a:r>
            <a:endParaRPr lang="en-US" sz="2000" b="1" dirty="0"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b="1" dirty="0">
                <a:cs typeface="Calibri Light" panose="020F0302020204030204" pitchFamily="34" charset="0"/>
              </a:rPr>
              <a:t>Đây là chuỗi gen hoàn chỉnh nhất có thể đạt được với công nghệ giải trình tự DNA thời điểm </a:t>
            </a:r>
            <a:r>
              <a:rPr lang="en-US" sz="2000" b="1" dirty="0" err="1">
                <a:cs typeface="Calibri Light" panose="020F0302020204030204" pitchFamily="34" charset="0"/>
              </a:rPr>
              <a:t>đầu</a:t>
            </a:r>
            <a:r>
              <a:rPr lang="en-US" sz="2000" b="1" dirty="0"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cs typeface="Calibri Light" panose="020F0302020204030204" pitchFamily="34" charset="0"/>
              </a:rPr>
              <a:t>những</a:t>
            </a:r>
            <a:r>
              <a:rPr lang="en-US" sz="2000" b="1" dirty="0">
                <a:cs typeface="Calibri Light" panose="020F0302020204030204" pitchFamily="34" charset="0"/>
              </a:rPr>
              <a:t> </a:t>
            </a:r>
            <a:r>
              <a:rPr lang="en-US" sz="2000" b="1" dirty="0" err="1">
                <a:cs typeface="Calibri Light" panose="020F0302020204030204" pitchFamily="34" charset="0"/>
              </a:rPr>
              <a:t>năm</a:t>
            </a:r>
            <a:r>
              <a:rPr lang="en-US" sz="2000" b="1" dirty="0">
                <a:cs typeface="Calibri Light" panose="020F0302020204030204" pitchFamily="34" charset="0"/>
              </a:rPr>
              <a:t> 2000</a:t>
            </a:r>
            <a:r>
              <a:rPr lang="vi-VN" sz="2000" b="1" dirty="0">
                <a:cs typeface="Calibri Light" panose="020F0302020204030204" pitchFamily="34" charset="0"/>
              </a:rPr>
              <a:t>.</a:t>
            </a:r>
            <a:endParaRPr lang="en-US" sz="2000" b="1" dirty="0">
              <a:cs typeface="Calibri Light" panose="020F03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sz="2000" b="1" dirty="0">
                <a:cs typeface="Calibri Light" panose="020F0302020204030204" pitchFamily="34" charset="0"/>
              </a:rPr>
              <a:t>=&gt; </a:t>
            </a:r>
            <a:r>
              <a:rPr lang="en-US" sz="2000" b="1" dirty="0">
                <a:cs typeface="Calibri Light" panose="020F0302020204030204" pitchFamily="34" charset="0"/>
              </a:rPr>
              <a:t>S</a:t>
            </a:r>
            <a:r>
              <a:rPr lang="vi-VN" sz="2000" b="1" dirty="0">
                <a:cs typeface="Calibri Light" panose="020F0302020204030204" pitchFamily="34" charset="0"/>
              </a:rPr>
              <a:t>ự phát triển của công nghệ giải trình tự thế hệ mới (NGS).</a:t>
            </a:r>
            <a:endParaRPr lang="en-US" sz="2000" b="1" dirty="0">
              <a:cs typeface="Calibri Light" panose="020F03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E1B7CD-6555-7D02-FF82-10EA5D36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b="1587"/>
          <a:stretch>
            <a:fillRect/>
          </a:stretch>
        </p:blipFill>
        <p:spPr bwMode="auto">
          <a:xfrm>
            <a:off x="8984095" y="1886545"/>
            <a:ext cx="2572057" cy="3233601"/>
          </a:xfrm>
          <a:prstGeom prst="rect">
            <a:avLst/>
          </a:prstGeom>
          <a:noFill/>
          <a:ln>
            <a:noFill/>
          </a:ln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B79E8D2-CF52-F8BD-4B5A-5E46E524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47" y="1899133"/>
            <a:ext cx="2464496" cy="3242551"/>
          </a:xfrm>
          <a:prstGeom prst="rect">
            <a:avLst/>
          </a:prstGeom>
          <a:noFill/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4408BEEC-46CB-DC2E-C16D-7B02B2D7E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15" y="5249488"/>
            <a:ext cx="1269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HGP Paper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F3F3F62-8734-98B3-556C-1EAC53CC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81" y="5280266"/>
            <a:ext cx="2023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Venter/Celera Paper</a:t>
            </a:r>
          </a:p>
        </p:txBody>
      </p:sp>
    </p:spTree>
    <p:extLst>
      <p:ext uri="{BB962C8B-B14F-4D97-AF65-F5344CB8AC3E}">
        <p14:creationId xmlns:p14="http://schemas.microsoft.com/office/powerpoint/2010/main" val="20804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537558" y="348610"/>
            <a:ext cx="10515600" cy="777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400" b="1" i="0" dirty="0" err="1">
                <a:effectLst/>
                <a:latin typeface="Calibri Light" panose="020F0302020204030204" pitchFamily="34" charset="0"/>
              </a:rPr>
              <a:t>Mẫu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effectLst/>
                <a:latin typeface="Calibri Light" panose="020F0302020204030204" pitchFamily="34" charset="0"/>
              </a:rPr>
              <a:t>cho</a:t>
            </a:r>
            <a:r>
              <a:rPr lang="en-US" sz="4400" b="1" i="0" dirty="0">
                <a:effectLst/>
                <a:latin typeface="Calibri Light" panose="020F0302020204030204" pitchFamily="34" charset="0"/>
              </a:rPr>
              <a:t> </a:t>
            </a:r>
            <a:r>
              <a:rPr lang="vi-VN" sz="4400" b="1" i="0" dirty="0"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400" b="1" dirty="0">
                <a:latin typeface="Calibri Light" panose="020F0302020204030204" pitchFamily="34" charset="0"/>
              </a:rPr>
              <a:t>gen: </a:t>
            </a:r>
            <a:r>
              <a:rPr lang="en-US" sz="4400" b="1" dirty="0" err="1">
                <a:latin typeface="Calibri Light" panose="020F0302020204030204" pitchFamily="34" charset="0"/>
              </a:rPr>
              <a:t>mẫu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mô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và</a:t>
            </a:r>
            <a:r>
              <a:rPr lang="en-US" sz="4400" b="1" dirty="0"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latin typeface="Calibri Light" panose="020F0302020204030204" pitchFamily="34" charset="0"/>
              </a:rPr>
              <a:t>máu</a:t>
            </a:r>
            <a:endParaRPr lang="en-US" sz="4400" b="1" i="0" dirty="0">
              <a:effectLst/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81BE4-A089-3881-DB82-E2DDCF76FA2A}"/>
              </a:ext>
            </a:extLst>
          </p:cNvPr>
          <p:cNvSpPr txBox="1"/>
          <p:nvPr/>
        </p:nvSpPr>
        <p:spPr>
          <a:xfrm>
            <a:off x="8768723" y="6014252"/>
            <a:ext cx="2862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</a:rPr>
              <a:t>10.1038/s41416-022-01881-9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B3BB7F-0F2A-719D-20B7-A6454368071A}"/>
              </a:ext>
            </a:extLst>
          </p:cNvPr>
          <p:cNvGrpSpPr/>
          <p:nvPr/>
        </p:nvGrpSpPr>
        <p:grpSpPr>
          <a:xfrm>
            <a:off x="1586731" y="1525673"/>
            <a:ext cx="8599138" cy="4048839"/>
            <a:chOff x="2131147" y="1803102"/>
            <a:chExt cx="7929705" cy="3057099"/>
          </a:xfrm>
        </p:grpSpPr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B064E8E2-8474-502D-6546-F2338FA99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" b="55423"/>
            <a:stretch/>
          </p:blipFill>
          <p:spPr bwMode="auto">
            <a:xfrm>
              <a:off x="2131147" y="1803102"/>
              <a:ext cx="7929705" cy="305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43FC0D-8934-5C23-A699-AD5ABB513B11}"/>
                </a:ext>
              </a:extLst>
            </p:cNvPr>
            <p:cNvSpPr/>
            <p:nvPr/>
          </p:nvSpPr>
          <p:spPr>
            <a:xfrm>
              <a:off x="2374710" y="4640240"/>
              <a:ext cx="1282890" cy="17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7C32B78-C91E-8AFA-759F-2586DBFEB627}"/>
              </a:ext>
            </a:extLst>
          </p:cNvPr>
          <p:cNvSpPr txBox="1"/>
          <p:nvPr/>
        </p:nvSpPr>
        <p:spPr>
          <a:xfrm>
            <a:off x="1741815" y="5211269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Mẫu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mô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063FF-76F8-66AC-40C4-E62CC76437A1}"/>
              </a:ext>
            </a:extLst>
          </p:cNvPr>
          <p:cNvSpPr txBox="1"/>
          <p:nvPr/>
        </p:nvSpPr>
        <p:spPr>
          <a:xfrm>
            <a:off x="6420248" y="5518170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Mẫu</a:t>
            </a:r>
            <a:r>
              <a:rPr lang="en-US" b="1" dirty="0"/>
              <a:t> </a:t>
            </a:r>
            <a:r>
              <a:rPr lang="en-US" b="1" dirty="0" err="1"/>
              <a:t>máu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23891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">
            <a:extLst>
              <a:ext uri="{FF2B5EF4-FFF2-40B4-BE49-F238E27FC236}">
                <a16:creationId xmlns:a16="http://schemas.microsoft.com/office/drawing/2014/main" id="{6CA7033F-EC31-33F3-88F4-25AC96CA2A3D}"/>
              </a:ext>
            </a:extLst>
          </p:cNvPr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vi-VN" sz="36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 DỤNG GIẢI TRÌNH TỰ THẾ HỆ MỚI TRONG XÉT NGHIỆM VI SINH</a:t>
            </a:r>
            <a:endParaRPr lang="vi-V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515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/>
          <p:nvPr/>
        </p:nvSpPr>
        <p:spPr>
          <a:xfrm>
            <a:off x="6312321" y="6311796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70" dirty="0">
                <a:solidFill>
                  <a:schemeClr val="bg1"/>
                </a:solidFill>
                <a:latin typeface="Abyssinica SIL" panose="02000000000000000000" charset="0"/>
                <a:ea typeface="Abyssinica SIL" panose="02000000000000000000" charset="0"/>
                <a:cs typeface="Abyssinica SIL" panose="02000000000000000000" charset="0"/>
              </a:rPr>
              <a:t>https://www.ncbi.nlm.nih.gov/nuccore/AL591824.1?report=fasta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57CECD-E25A-87BF-EF85-382E4B6D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480" y="610309"/>
            <a:ext cx="5191125" cy="5200650"/>
          </a:xfrm>
          <a:prstGeom prst="rect">
            <a:avLst/>
          </a:prstGeom>
        </p:spPr>
      </p:pic>
      <p:pic>
        <p:nvPicPr>
          <p:cNvPr id="1026" name="Picture 2" descr="Listeria monocytogenes - Wikipedia">
            <a:extLst>
              <a:ext uri="{FF2B5EF4-FFF2-40B4-BE49-F238E27FC236}">
                <a16:creationId xmlns:a16="http://schemas.microsoft.com/office/drawing/2014/main" id="{6FB1DF65-50A5-AA40-B966-11633B7E0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74" y="3497624"/>
            <a:ext cx="191452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steria (Listeriosis) | Listeria | CDC">
            <a:extLst>
              <a:ext uri="{FF2B5EF4-FFF2-40B4-BE49-F238E27FC236}">
                <a16:creationId xmlns:a16="http://schemas.microsoft.com/office/drawing/2014/main" id="{88AFF088-8E68-8152-4030-C9C7D16A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80" y="2978622"/>
            <a:ext cx="3219450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isteria monocytogenes">
            <a:extLst>
              <a:ext uri="{FF2B5EF4-FFF2-40B4-BE49-F238E27FC236}">
                <a16:creationId xmlns:a16="http://schemas.microsoft.com/office/drawing/2014/main" id="{1D5E80AE-20E8-B252-2001-EB6CF9B10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48" y="483364"/>
            <a:ext cx="4518708" cy="235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boratory diagnosis of Listeriosis ...">
            <a:extLst>
              <a:ext uri="{FF2B5EF4-FFF2-40B4-BE49-F238E27FC236}">
                <a16:creationId xmlns:a16="http://schemas.microsoft.com/office/drawing/2014/main" id="{4953EEF3-192D-8325-6FDA-8F58413FB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84" y="4977238"/>
            <a:ext cx="290512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39" y="690589"/>
            <a:ext cx="10515600" cy="1122712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Microbial Genome Analysis: study one isolate at </a:t>
            </a:r>
            <a:r>
              <a:rPr lang="en-US" sz="36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46DDFB-465B-9416-CCB1-61D517D873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9608"/>
            <a:ext cx="10515600" cy="29347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E46506-D3BE-6F71-45EE-A0142209F7BC}"/>
              </a:ext>
            </a:extLst>
          </p:cNvPr>
          <p:cNvSpPr txBox="1"/>
          <p:nvPr/>
        </p:nvSpPr>
        <p:spPr>
          <a:xfrm>
            <a:off x="919314" y="5186515"/>
            <a:ext cx="391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Culture microbe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0E928A-CA41-62BA-54B1-11CEE2B16A00}"/>
              </a:ext>
            </a:extLst>
          </p:cNvPr>
          <p:cNvSpPr txBox="1"/>
          <p:nvPr/>
        </p:nvSpPr>
        <p:spPr>
          <a:xfrm>
            <a:off x="5592096" y="5186515"/>
            <a:ext cx="3910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Genome Sequencing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4295A2-5BC8-376A-1BCC-BD60120C6568}"/>
              </a:ext>
            </a:extLst>
          </p:cNvPr>
          <p:cNvSpPr txBox="1"/>
          <p:nvPr/>
        </p:nvSpPr>
        <p:spPr>
          <a:xfrm>
            <a:off x="8611985" y="5199624"/>
            <a:ext cx="2881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Serotyping/genotyping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E9226A-E5CB-6A9A-4260-5AB58852FBEA}"/>
              </a:ext>
            </a:extLst>
          </p:cNvPr>
          <p:cNvSpPr txBox="1"/>
          <p:nvPr/>
        </p:nvSpPr>
        <p:spPr>
          <a:xfrm>
            <a:off x="1037302" y="5798079"/>
            <a:ext cx="7860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Calibri" panose="020F0502020204030204" pitchFamily="34" charset="0"/>
              </a:rPr>
              <a:t>Microbe = Microorganism		Prokaryotes = Bacteria &amp; Archaea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9954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82" y="216157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0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Microbial Genome vs Metagenome Analysis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5D669-CAD6-48CB-A2E8-EE1665B48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130" y="1579890"/>
            <a:ext cx="5686024" cy="465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D99BD4-783D-B528-D2CA-0147AFE8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91" y="988141"/>
            <a:ext cx="5903609" cy="38457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44D9080-0620-2A89-67DB-DE1AB1853885}"/>
              </a:ext>
            </a:extLst>
          </p:cNvPr>
          <p:cNvSpPr txBox="1"/>
          <p:nvPr/>
        </p:nvSpPr>
        <p:spPr>
          <a:xfrm>
            <a:off x="192391" y="5605870"/>
            <a:ext cx="60984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10.1016/j.csbj.2021.11.028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3C1F0695-9212-74A0-FD4A-F749040A6B93}"/>
              </a:ext>
            </a:extLst>
          </p:cNvPr>
          <p:cNvSpPr/>
          <p:nvPr/>
        </p:nvSpPr>
        <p:spPr>
          <a:xfrm>
            <a:off x="5578791" y="4939658"/>
            <a:ext cx="1034418" cy="560439"/>
          </a:xfrm>
          <a:prstGeom prst="curvedUp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244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138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Target vs Shotgun Microbiome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C4340E-3F20-3069-9742-F7D4FF161FBA}"/>
              </a:ext>
            </a:extLst>
          </p:cNvPr>
          <p:cNvSpPr txBox="1"/>
          <p:nvPr/>
        </p:nvSpPr>
        <p:spPr>
          <a:xfrm>
            <a:off x="1483231" y="6234260"/>
            <a:ext cx="609845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10.1186/1471-2164-12-S2-S4</a:t>
            </a:r>
          </a:p>
        </p:txBody>
      </p:sp>
      <p:pic>
        <p:nvPicPr>
          <p:cNvPr id="7170" name="Picture 2" descr="General overview of 16S rRNA gene NGS and shotgun metagenomics methods....  | Download Scientific Diagram">
            <a:extLst>
              <a:ext uri="{FF2B5EF4-FFF2-40B4-BE49-F238E27FC236}">
                <a16:creationId xmlns:a16="http://schemas.microsoft.com/office/drawing/2014/main" id="{C4836573-A8DF-A7AD-93AA-065A6AE99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992" y="1317140"/>
            <a:ext cx="5396480" cy="464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stimating taxonomic profiles using 16S rRNA targeted sequencing or... |  Download Scientific Diagram">
            <a:extLst>
              <a:ext uri="{FF2B5EF4-FFF2-40B4-BE49-F238E27FC236}">
                <a16:creationId xmlns:a16="http://schemas.microsoft.com/office/drawing/2014/main" id="{0202D7C2-0B8C-7EF7-730C-98C939AE8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101" y="1135625"/>
            <a:ext cx="3967193" cy="498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30A4C-AABC-E073-7CC8-1BE709DBE354}"/>
              </a:ext>
            </a:extLst>
          </p:cNvPr>
          <p:cNvSpPr txBox="1"/>
          <p:nvPr/>
        </p:nvSpPr>
        <p:spPr>
          <a:xfrm>
            <a:off x="8245912" y="6022994"/>
            <a:ext cx="3558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10.1007/s10096-019-03520-3</a:t>
            </a:r>
          </a:p>
        </p:txBody>
      </p:sp>
    </p:spTree>
    <p:extLst>
      <p:ext uri="{BB962C8B-B14F-4D97-AF65-F5344CB8AC3E}">
        <p14:creationId xmlns:p14="http://schemas.microsoft.com/office/powerpoint/2010/main" val="1995431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43615e4c5_0_0"/>
          <p:cNvSpPr txBox="1">
            <a:spLocks noGrp="1"/>
          </p:cNvSpPr>
          <p:nvPr>
            <p:ph type="title"/>
          </p:nvPr>
        </p:nvSpPr>
        <p:spPr>
          <a:xfrm>
            <a:off x="753875" y="228019"/>
            <a:ext cx="105156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200" b="1" dirty="0">
                <a:solidFill>
                  <a:schemeClr val="tx1"/>
                </a:solidFill>
                <a:sym typeface="Abyssinica SIL" panose="02000000000000000000" charset="0"/>
              </a:rPr>
              <a:t>Precision microbiome for testing STI, HPV and AMR</a:t>
            </a:r>
            <a:endParaRPr sz="3200" b="1" dirty="0">
              <a:solidFill>
                <a:schemeClr val="tx1"/>
              </a:solidFill>
              <a:sym typeface="Abyssinica SIL" panose="02000000000000000000" charset="0"/>
            </a:endParaRPr>
          </a:p>
        </p:txBody>
      </p:sp>
      <p:pic>
        <p:nvPicPr>
          <p:cNvPr id="215" name="Google Shape;215;g2643615e4c5_0_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63775" y="1075219"/>
            <a:ext cx="6048374" cy="4233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g2643615e4c5_0_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2916827" y="5363090"/>
            <a:ext cx="604837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643615e4c5_0_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6398249" y="1075219"/>
            <a:ext cx="5529976" cy="423386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643615e4c5_0_0"/>
          <p:cNvSpPr/>
          <p:nvPr/>
        </p:nvSpPr>
        <p:spPr>
          <a:xfrm>
            <a:off x="4789450" y="2958880"/>
            <a:ext cx="1416300" cy="204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yssinica SIL" panose="02000000000000000000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  <a:sym typeface="Abyssinica SIL" panose="02000000000000000000" charset="0"/>
            </a:endParaRPr>
          </a:p>
        </p:txBody>
      </p:sp>
      <p:sp>
        <p:nvSpPr>
          <p:cNvPr id="219" name="Google Shape;219;g2643615e4c5_0_0"/>
          <p:cNvSpPr/>
          <p:nvPr/>
        </p:nvSpPr>
        <p:spPr>
          <a:xfrm>
            <a:off x="4789450" y="3979955"/>
            <a:ext cx="1416300" cy="204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yssinica SIL" panose="02000000000000000000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  <a:sym typeface="Abyssinica SIL" panose="02000000000000000000" charset="0"/>
            </a:endParaRPr>
          </a:p>
        </p:txBody>
      </p:sp>
      <p:sp>
        <p:nvSpPr>
          <p:cNvPr id="220" name="Google Shape;220;g2643615e4c5_0_0"/>
          <p:cNvSpPr/>
          <p:nvPr/>
        </p:nvSpPr>
        <p:spPr>
          <a:xfrm>
            <a:off x="10561325" y="3777635"/>
            <a:ext cx="1416300" cy="204600"/>
          </a:xfrm>
          <a:prstGeom prst="ellipse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byssinica SIL" panose="02000000000000000000" charset="0"/>
              <a:buNone/>
            </a:pPr>
            <a:endParaRPr sz="1400" b="0" i="0" u="none" strike="noStrike" cap="none">
              <a:solidFill>
                <a:srgbClr val="000000"/>
              </a:solidFill>
              <a:latin typeface="Abyssinica SIL" panose="02000000000000000000" charset="0"/>
              <a:ea typeface="Abyssinica SIL" panose="02000000000000000000" charset="0"/>
              <a:cs typeface="Abyssinica SIL" panose="02000000000000000000" charset="0"/>
              <a:sym typeface="Abyssinica SIL" panose="02000000000000000000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8041-2419-3E95-9137-B18AFC5C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1011237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solidFill>
                  <a:schemeClr val="tx1"/>
                </a:solidFill>
              </a:rPr>
              <a:t>Xin </a:t>
            </a:r>
            <a:r>
              <a:rPr lang="en-US" sz="6600" b="1" dirty="0" err="1">
                <a:solidFill>
                  <a:schemeClr val="tx1"/>
                </a:solidFill>
              </a:rPr>
              <a:t>gởi</a:t>
            </a:r>
            <a:r>
              <a:rPr lang="en-US" sz="6600" b="1" dirty="0">
                <a:solidFill>
                  <a:schemeClr val="tx1"/>
                </a:solidFill>
              </a:rPr>
              <a:t> </a:t>
            </a:r>
            <a:r>
              <a:rPr lang="en-US" sz="6600" b="1" dirty="0" err="1">
                <a:solidFill>
                  <a:schemeClr val="tx1"/>
                </a:solidFill>
              </a:rPr>
              <a:t>lời</a:t>
            </a:r>
            <a:r>
              <a:rPr lang="en-US" sz="6600" b="1" dirty="0">
                <a:solidFill>
                  <a:schemeClr val="tx1"/>
                </a:solidFill>
              </a:rPr>
              <a:t> </a:t>
            </a:r>
            <a:r>
              <a:rPr lang="en-US" sz="6600" b="1" dirty="0" err="1">
                <a:solidFill>
                  <a:schemeClr val="tx1"/>
                </a:solidFill>
              </a:rPr>
              <a:t>cảm</a:t>
            </a:r>
            <a:r>
              <a:rPr lang="en-US" sz="6600" b="1" dirty="0">
                <a:solidFill>
                  <a:schemeClr val="tx1"/>
                </a:solidFill>
              </a:rPr>
              <a:t> </a:t>
            </a:r>
            <a:r>
              <a:rPr lang="en-US" sz="6600" b="1" dirty="0" err="1">
                <a:solidFill>
                  <a:schemeClr val="tx1"/>
                </a:solidFill>
              </a:rPr>
              <a:t>ơn</a:t>
            </a:r>
            <a:r>
              <a:rPr lang="en-US" sz="6600" b="1" dirty="0">
                <a:solidFill>
                  <a:schemeClr val="tx1"/>
                </a:solidFill>
              </a:rPr>
              <a:t> </a:t>
            </a:r>
            <a:r>
              <a:rPr lang="en-US" sz="6600" b="1" dirty="0" err="1">
                <a:solidFill>
                  <a:schemeClr val="tx1"/>
                </a:solidFill>
              </a:rPr>
              <a:t>đến</a:t>
            </a:r>
            <a:endParaRPr lang="en-US" sz="66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5ACD-2A67-355A-D722-F18396BF8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064" y="1981985"/>
            <a:ext cx="9144000" cy="3466707"/>
          </a:xfrm>
        </p:spPr>
        <p:txBody>
          <a:bodyPr>
            <a:noAutofit/>
          </a:bodyPr>
          <a:lstStyle/>
          <a:p>
            <a:pPr algn="l"/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Nhóm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nghiên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cứu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Bác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sĩ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Nguyễn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Lê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Đức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Minh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Thạc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sỹ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Đào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Khương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Duy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Thạc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sỹ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Ngô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Đại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Phú</a:t>
            </a:r>
            <a:endParaRPr lang="en-US" sz="2200" b="1" dirty="0">
              <a:solidFill>
                <a:schemeClr val="tx1"/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Thạc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sỹ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Trần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Thị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Mỹ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Qui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Bác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</a:rPr>
              <a:t>sĩ</a:t>
            </a:r>
            <a:r>
              <a:rPr lang="en-US" sz="2200" b="1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200" b="1" dirty="0">
                <a:solidFill>
                  <a:schemeClr val="tx1"/>
                </a:solidFill>
                <a:latin typeface="+mj-lt"/>
                <a:ea typeface="Abyssinica SIL" panose="02000000000000000000" charset="0"/>
                <a:cs typeface="Calibri Light" panose="020F0302020204030204" pitchFamily="34" charset="0"/>
              </a:rPr>
              <a:t>NGUYEN Thuy-Minh-Thu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,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Huy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Thịnh</a:t>
            </a:r>
            <a:endParaRPr lang="en-US" sz="2200" b="1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Như</a:t>
            </a:r>
            <a:endParaRPr lang="en-US" sz="2200" b="1" dirty="0">
              <a:solidFill>
                <a:schemeClr val="tx1"/>
              </a:solidFill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KS </a:t>
            </a:r>
            <a:r>
              <a:rPr lang="en-US" sz="2200" b="1" dirty="0" err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200" b="1" dirty="0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Minh Hoàng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3B5E78-A8F2-BDC8-4C75-CBB6E5638826}"/>
              </a:ext>
            </a:extLst>
          </p:cNvPr>
          <p:cNvSpPr txBox="1">
            <a:spLocks/>
          </p:cNvSpPr>
          <p:nvPr/>
        </p:nvSpPr>
        <p:spPr>
          <a:xfrm>
            <a:off x="6496373" y="1981986"/>
            <a:ext cx="5002900" cy="346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err="1">
                <a:latin typeface="+mj-lt"/>
              </a:rPr>
              <a:t>Nhóm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cộng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tác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nghiên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cứu</a:t>
            </a:r>
            <a:endParaRPr lang="en-US" sz="2200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Trần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Quang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Khải</a:t>
            </a:r>
            <a:endParaRPr lang="en-US" sz="22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Anh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Thư</a:t>
            </a:r>
            <a:endParaRPr lang="en-US" sz="22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j-lt"/>
                <a:cs typeface="Calibri Light" panose="020F0302020204030204" pitchFamily="34" charset="0"/>
              </a:rPr>
              <a:t>Hoàng Kim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j-lt"/>
                <a:cs typeface="Calibri Light" panose="020F0302020204030204" pitchFamily="34" charset="0"/>
              </a:rPr>
              <a:t>Huy Hà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Hoàng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Sơn</a:t>
            </a:r>
            <a:endParaRPr lang="en-US" sz="22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Thị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Kim Nhi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Ngô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Viết</a:t>
            </a:r>
            <a:r>
              <a:rPr lang="en-US" sz="22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200" b="1" dirty="0" err="1">
                <a:latin typeface="+mj-lt"/>
                <a:cs typeface="Calibri Light" panose="020F0302020204030204" pitchFamily="34" charset="0"/>
              </a:rPr>
              <a:t>Hậu</a:t>
            </a:r>
            <a:endParaRPr lang="en-US" sz="22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200" b="1" dirty="0">
                <a:latin typeface="+mj-lt"/>
              </a:rPr>
              <a:t>GS TS </a:t>
            </a:r>
            <a:r>
              <a:rPr lang="en-US" sz="2200" b="1" dirty="0" err="1">
                <a:latin typeface="+mj-lt"/>
              </a:rPr>
              <a:t>Bác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sĩ</a:t>
            </a:r>
            <a:r>
              <a:rPr lang="en-US" sz="2200" b="1" dirty="0">
                <a:latin typeface="+mj-lt"/>
              </a:rPr>
              <a:t> </a:t>
            </a:r>
            <a:r>
              <a:rPr lang="en-US" sz="2200" b="1" dirty="0" err="1">
                <a:latin typeface="+mj-lt"/>
              </a:rPr>
              <a:t>Phạm</a:t>
            </a:r>
            <a:r>
              <a:rPr lang="en-US" sz="2200" b="1" dirty="0">
                <a:latin typeface="+mj-lt"/>
              </a:rPr>
              <a:t> Lê An</a:t>
            </a:r>
          </a:p>
        </p:txBody>
      </p:sp>
    </p:spTree>
    <p:extLst>
      <p:ext uri="{BB962C8B-B14F-4D97-AF65-F5344CB8AC3E}">
        <p14:creationId xmlns:p14="http://schemas.microsoft.com/office/powerpoint/2010/main" val="20163952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3FC01-95F4-ECD5-2034-E377DF26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13" y="425694"/>
            <a:ext cx="7014027" cy="971098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tx1"/>
                </a:solidFill>
              </a:rPr>
              <a:t>Human Karyotype</a:t>
            </a:r>
          </a:p>
        </p:txBody>
      </p:sp>
      <p:pic>
        <p:nvPicPr>
          <p:cNvPr id="1026" name="Picture 2" descr="Karyotype And Karyotyping.">
            <a:extLst>
              <a:ext uri="{FF2B5EF4-FFF2-40B4-BE49-F238E27FC236}">
                <a16:creationId xmlns:a16="http://schemas.microsoft.com/office/drawing/2014/main" id="{A81976CD-DCA5-31FB-2B12-5280A4DC8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6"/>
          <a:stretch/>
        </p:blipFill>
        <p:spPr bwMode="auto">
          <a:xfrm>
            <a:off x="478895" y="3175461"/>
            <a:ext cx="8012509" cy="27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DA2EC-38C4-2D02-C17C-06263F923CC4}"/>
              </a:ext>
            </a:extLst>
          </p:cNvPr>
          <p:cNvSpPr txBox="1"/>
          <p:nvPr/>
        </p:nvSpPr>
        <p:spPr>
          <a:xfrm>
            <a:off x="7953429" y="6478699"/>
            <a:ext cx="40386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https://microbenotes.com/karyotype-karyotyping/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B1207-E084-CD9D-242D-D0F348DA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3855" y="61897"/>
            <a:ext cx="4038600" cy="3495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9098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534" y="769292"/>
            <a:ext cx="4683093" cy="5102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9F11F-CC15-8B26-B608-BF65AEE5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9" r="9747"/>
          <a:stretch>
            <a:fillRect/>
          </a:stretch>
        </p:blipFill>
        <p:spPr>
          <a:xfrm>
            <a:off x="2510726" y="324437"/>
            <a:ext cx="3299925" cy="5992149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5696224" y="6088708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70" dirty="0">
                <a:solidFill>
                  <a:schemeClr val="bg1"/>
                </a:solidFill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https://www.ncbi.nlm.nih.gov/nuccore/806904736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107A8-0F2D-83C1-0D3D-25D136ED4E51}"/>
              </a:ext>
            </a:extLst>
          </p:cNvPr>
          <p:cNvSpPr txBox="1"/>
          <p:nvPr/>
        </p:nvSpPr>
        <p:spPr>
          <a:xfrm>
            <a:off x="633710" y="1601270"/>
            <a:ext cx="205818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5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5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endParaRPr lang="en-US" sz="5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714267" y="279126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3D17-DF76-3354-7B00-3DC0582559D9}"/>
              </a:ext>
            </a:extLst>
          </p:cNvPr>
          <p:cNvSpPr txBox="1"/>
          <p:nvPr/>
        </p:nvSpPr>
        <p:spPr>
          <a:xfrm>
            <a:off x="705590" y="1291480"/>
            <a:ext cx="6472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Hệ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gen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giữa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hai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người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giống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nhau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&gt; 99%</a:t>
            </a:r>
            <a:endParaRPr lang="vi-VN" sz="2400" b="1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Mỗi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người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có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khoảng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5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triệu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biến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thể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,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trong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đó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có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3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đến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4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triệu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biến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thể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một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nucleotide</a:t>
            </a:r>
            <a:endParaRPr lang="vi-VN" sz="2400" b="1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Hệ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gen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người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là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hệ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lưỡng</a:t>
            </a:r>
            <a:r>
              <a:rPr lang="en-US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bội</a:t>
            </a:r>
            <a:endParaRPr lang="en-US" sz="2400" b="1" dirty="0"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0639-1D41-149A-8E42-AD95AB5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3240916"/>
            <a:ext cx="6211972" cy="2775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09C1E-F5A1-5F0A-A5F0-FF1E493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07" y="1535903"/>
            <a:ext cx="3431772" cy="4496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6222F-ACF0-2E89-9DDB-92A22732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654" y="6079903"/>
            <a:ext cx="4515082" cy="1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6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6467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pic>
        <p:nvPicPr>
          <p:cNvPr id="5122" name="Picture 2" descr="Some types of variants found in human genomes Variation involving one or a few nucleotides are shown above the chromosome icon, and structural variants below; in each case the variants are depicted in relation to the reference sequence. For depiction of structural variants A, B, C and D represent large segments of DNA; Y and Z represent segments of DNA from a different chromosome. Note that differentiation between CNVs and deletions/insertions depends upon the size of the relevant DNA segment (see text for further details). Abbreviation: CNV, copy number variant. Chromosome ideogram from NCBI Genome Decoration Page.">
            <a:extLst>
              <a:ext uri="{FF2B5EF4-FFF2-40B4-BE49-F238E27FC236}">
                <a16:creationId xmlns:a16="http://schemas.microsoft.com/office/drawing/2014/main" id="{0880785E-CE24-EEB0-DF3A-A07E23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457" y="1278000"/>
            <a:ext cx="9052098" cy="47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0519F-5F51-E62F-E810-F6CBF6041504}"/>
              </a:ext>
            </a:extLst>
          </p:cNvPr>
          <p:cNvSpPr txBox="1"/>
          <p:nvPr/>
        </p:nvSpPr>
        <p:spPr>
          <a:xfrm>
            <a:off x="9230055" y="6223051"/>
            <a:ext cx="281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 10.1042/EBC20170053</a:t>
            </a:r>
          </a:p>
        </p:txBody>
      </p:sp>
    </p:spTree>
    <p:extLst>
      <p:ext uri="{BB962C8B-B14F-4D97-AF65-F5344CB8AC3E}">
        <p14:creationId xmlns:p14="http://schemas.microsoft.com/office/powerpoint/2010/main" val="779758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057467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331496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/>
              <a:t>Giải</a:t>
            </a:r>
            <a:r>
              <a:rPr lang="en-US" sz="4400" b="1" dirty="0"/>
              <a:t> </a:t>
            </a:r>
            <a:r>
              <a:rPr lang="en-US" sz="4400" b="1" dirty="0" err="1"/>
              <a:t>trình</a:t>
            </a:r>
            <a:r>
              <a:rPr lang="en-US" sz="4400" b="1" dirty="0"/>
              <a:t> </a:t>
            </a:r>
            <a:r>
              <a:rPr lang="en-US" sz="4400" b="1" dirty="0" err="1"/>
              <a:t>tự</a:t>
            </a:r>
            <a:r>
              <a:rPr lang="en-US" sz="4400" b="1" dirty="0"/>
              <a:t> gen </a:t>
            </a:r>
            <a:r>
              <a:rPr lang="en-US" sz="4400" b="1" dirty="0" err="1"/>
              <a:t>thế</a:t>
            </a:r>
            <a:r>
              <a:rPr lang="en-US" sz="4400" b="1" dirty="0"/>
              <a:t> </a:t>
            </a:r>
            <a:r>
              <a:rPr lang="en-US" sz="4400" b="1" dirty="0" err="1"/>
              <a:t>hệ</a:t>
            </a:r>
            <a:r>
              <a:rPr lang="en-US" sz="4400" b="1" dirty="0"/>
              <a:t> </a:t>
            </a:r>
            <a:r>
              <a:rPr lang="en-US" sz="4400" b="1" dirty="0" err="1"/>
              <a:t>mới</a:t>
            </a:r>
            <a:r>
              <a:rPr lang="en-US" sz="4400" b="1" dirty="0"/>
              <a:t> (NGS)</a:t>
            </a:r>
            <a:endParaRPr lang="en-US" sz="4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1153518" y="6105091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Abyssinica SIL" panose="02000000000000000000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990450"/>
            <a:ext cx="2937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D</a:t>
            </a:r>
            <a:r>
              <a:rPr lang="en-US" sz="2400" b="1" i="0" dirty="0">
                <a:effectLst/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4166044"/>
            <a:ext cx="3410556" cy="19844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384541" y="3657576"/>
            <a:ext cx="29371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400" b="1" dirty="0">
                <a:latin typeface="Calibri Light" panose="020F0302020204030204" pitchFamily="34" charset="0"/>
                <a:ea typeface="Abyssinica SIL" panose="02000000000000000000" charset="0"/>
                <a:cs typeface="Calibri Light" panose="020F0302020204030204" pitchFamily="34" charset="0"/>
              </a:rPr>
              <a:t>Mapping to reference</a:t>
            </a:r>
            <a:endParaRPr lang="en-US" sz="2400" b="1" i="0" dirty="0">
              <a:effectLst/>
              <a:latin typeface="Calibri Light" panose="020F0302020204030204" pitchFamily="34" charset="0"/>
              <a:ea typeface="Abyssinica SIL" panose="02000000000000000000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</TotalTime>
  <Words>1539</Words>
  <Application>Microsoft Office PowerPoint</Application>
  <PresentationFormat>Widescreen</PresentationFormat>
  <Paragraphs>179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Abyssinica SIL</vt:lpstr>
      <vt:lpstr>Arial</vt:lpstr>
      <vt:lpstr>Calibri</vt:lpstr>
      <vt:lpstr>Calibri Light</vt:lpstr>
      <vt:lpstr>Century Gothic</vt:lpstr>
      <vt:lpstr>Courier New</vt:lpstr>
      <vt:lpstr>Times New Roman</vt:lpstr>
      <vt:lpstr>Wingdings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Human Karyotype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Phenylketonuria (PKU): Rối loạn chuyển hóa di truyền</vt:lpstr>
      <vt:lpstr>Phenylketonuria (PKU): Rối loạn chuyển hóa di truyền</vt:lpstr>
      <vt:lpstr>Trình tự gen PAH ở người - Homo sapiens (5053)</vt:lpstr>
      <vt:lpstr>Gen PAH</vt:lpstr>
      <vt:lpstr>PowerPoint Presentation</vt:lpstr>
      <vt:lpstr>Cơ sở dữ liệu ClinVar cho gen PAH</vt:lpstr>
      <vt:lpstr>Biến thể gây bệnh - Pathogenic variant in PAH NM_000277.3(PAH):c.971T&gt;A (p.Ile324Asn)</vt:lpstr>
      <vt:lpstr>Các biến thể gây bệnh trên gen PAH</vt:lpstr>
      <vt:lpstr>PAH: chuyển hóa Phenylalanine thành Tyrosine</vt:lpstr>
      <vt:lpstr>PAH: chuyển hóa Phenylalanine thành Tyrosine</vt:lpstr>
      <vt:lpstr>Quan hệ nhân quả: Biến thể gen và bệnh di truyền</vt:lpstr>
      <vt:lpstr>PowerPoint Presentation</vt:lpstr>
      <vt:lpstr>Human Genome Variation: 1000 Genomes Project</vt:lpstr>
      <vt:lpstr>Cancer Genome Somatic Variation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Microbial Genome Analysis: study one isolate at once</vt:lpstr>
      <vt:lpstr>Microbial Genome vs Metagenome Analysis</vt:lpstr>
      <vt:lpstr>Target vs Shotgun Microbiome Analysis</vt:lpstr>
      <vt:lpstr>Precision microbiome for testing STI, HPV and AMR</vt:lpstr>
      <vt:lpstr>Xin gởi lời cảm ơn đến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51</cp:revision>
  <dcterms:created xsi:type="dcterms:W3CDTF">2024-11-15T02:34:27Z</dcterms:created>
  <dcterms:modified xsi:type="dcterms:W3CDTF">2024-11-16T05:56:52Z</dcterms:modified>
</cp:coreProperties>
</file>